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9"/>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28" r:id="rId72"/>
    <p:sldId id="329" r:id="rId73"/>
    <p:sldId id="330" r:id="rId74"/>
    <p:sldId id="331" r:id="rId75"/>
    <p:sldId id="332" r:id="rId76"/>
    <p:sldId id="333"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 id="346" r:id="rId90"/>
    <p:sldId id="347" r:id="rId91"/>
    <p:sldId id="348" r:id="rId92"/>
    <p:sldId id="349" r:id="rId93"/>
    <p:sldId id="350" r:id="rId94"/>
    <p:sldId id="351" r:id="rId95"/>
    <p:sldId id="352" r:id="rId96"/>
    <p:sldId id="353" r:id="rId97"/>
    <p:sldId id="354" r:id="rId98"/>
    <p:sldId id="355" r:id="rId99"/>
    <p:sldId id="356" r:id="rId100"/>
    <p:sldId id="357" r:id="rId101"/>
    <p:sldId id="358" r:id="rId102"/>
    <p:sldId id="359" r:id="rId103"/>
    <p:sldId id="360" r:id="rId104"/>
    <p:sldId id="361" r:id="rId105"/>
    <p:sldId id="362" r:id="rId106"/>
    <p:sldId id="363" r:id="rId107"/>
    <p:sldId id="364" r:id="rId10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7C"/>
    <a:srgbClr val="CC9848"/>
    <a:srgbClr val="0000A8"/>
    <a:srgbClr val="401BC1"/>
    <a:srgbClr val="E9B432"/>
    <a:srgbClr val="CCCC00"/>
    <a:srgbClr val="1F14C4"/>
    <a:srgbClr val="3D3CB3"/>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showGuides="1">
      <p:cViewPr varScale="1">
        <p:scale>
          <a:sx n="176" d="100"/>
          <a:sy n="176" d="100"/>
        </p:scale>
        <p:origin x="-232" y="-112"/>
      </p:cViewPr>
      <p:guideLst>
        <p:guide orient="horz" pos="2390"/>
        <p:guide pos="5759"/>
      </p:guideLst>
    </p:cSldViewPr>
  </p:slideViewPr>
  <p:notesTextViewPr>
    <p:cViewPr>
      <p:scale>
        <a:sx n="100" d="100"/>
        <a:sy n="100" d="100"/>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printerSettings" Target="printerSettings/printerSettings1.bin"/><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presProps" Target="presProps.xml"/><Relationship Id="rId112" Type="http://schemas.openxmlformats.org/officeDocument/2006/relationships/viewProps" Target="viewProps.xml"/><Relationship Id="rId113" Type="http://schemas.openxmlformats.org/officeDocument/2006/relationships/theme" Target="theme/theme1.xml"/><Relationship Id="rId114"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jeremyleggoe:CEED%20Statistics:CEED%20Compile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Sheet1!$C$16</c:f>
              <c:strCache>
                <c:ptCount val="1"/>
                <c:pt idx="0">
                  <c:v>ALL STUDENTS</c:v>
                </c:pt>
              </c:strCache>
            </c:strRef>
          </c:tx>
          <c:spPr>
            <a:solidFill>
              <a:srgbClr val="00007C"/>
            </a:solidFill>
          </c:spPr>
          <c:invertIfNegative val="0"/>
          <c:cat>
            <c:strRef>
              <c:f>Sheet1!$D$15:$E$15</c:f>
              <c:strCache>
                <c:ptCount val="2"/>
                <c:pt idx="0">
                  <c:v>WAM</c:v>
                </c:pt>
                <c:pt idx="1">
                  <c:v>FYP Mark</c:v>
                </c:pt>
              </c:strCache>
            </c:strRef>
          </c:cat>
          <c:val>
            <c:numRef>
              <c:f>Sheet1!$D$16:$E$16</c:f>
              <c:numCache>
                <c:formatCode>General</c:formatCode>
                <c:ptCount val="2"/>
                <c:pt idx="0">
                  <c:v>69.9</c:v>
                </c:pt>
                <c:pt idx="1">
                  <c:v>71.05</c:v>
                </c:pt>
              </c:numCache>
            </c:numRef>
          </c:val>
        </c:ser>
        <c:ser>
          <c:idx val="1"/>
          <c:order val="1"/>
          <c:tx>
            <c:strRef>
              <c:f>Sheet1!$C$17</c:f>
              <c:strCache>
                <c:ptCount val="1"/>
                <c:pt idx="0">
                  <c:v>CEED</c:v>
                </c:pt>
              </c:strCache>
            </c:strRef>
          </c:tx>
          <c:spPr>
            <a:solidFill>
              <a:srgbClr val="CC9848"/>
            </a:solidFill>
          </c:spPr>
          <c:invertIfNegative val="0"/>
          <c:cat>
            <c:strRef>
              <c:f>Sheet1!$D$15:$E$15</c:f>
              <c:strCache>
                <c:ptCount val="2"/>
                <c:pt idx="0">
                  <c:v>WAM</c:v>
                </c:pt>
                <c:pt idx="1">
                  <c:v>FYP Mark</c:v>
                </c:pt>
              </c:strCache>
            </c:strRef>
          </c:cat>
          <c:val>
            <c:numRef>
              <c:f>Sheet1!$D$17:$E$17</c:f>
              <c:numCache>
                <c:formatCode>General</c:formatCode>
                <c:ptCount val="2"/>
                <c:pt idx="0">
                  <c:v>73.39</c:v>
                </c:pt>
                <c:pt idx="1">
                  <c:v>74.18000000000001</c:v>
                </c:pt>
              </c:numCache>
            </c:numRef>
          </c:val>
        </c:ser>
        <c:dLbls>
          <c:showLegendKey val="0"/>
          <c:showVal val="0"/>
          <c:showCatName val="0"/>
          <c:showSerName val="0"/>
          <c:showPercent val="0"/>
          <c:showBubbleSize val="0"/>
        </c:dLbls>
        <c:gapWidth val="150"/>
        <c:axId val="2142894008"/>
        <c:axId val="2146997896"/>
      </c:barChart>
      <c:catAx>
        <c:axId val="2142894008"/>
        <c:scaling>
          <c:orientation val="minMax"/>
        </c:scaling>
        <c:delete val="0"/>
        <c:axPos val="b"/>
        <c:majorTickMark val="out"/>
        <c:minorTickMark val="none"/>
        <c:tickLblPos val="nextTo"/>
        <c:txPr>
          <a:bodyPr/>
          <a:lstStyle/>
          <a:p>
            <a:pPr>
              <a:defRPr sz="2000"/>
            </a:pPr>
            <a:endParaRPr lang="en-US"/>
          </a:p>
        </c:txPr>
        <c:crossAx val="2146997896"/>
        <c:crosses val="autoZero"/>
        <c:auto val="1"/>
        <c:lblAlgn val="ctr"/>
        <c:lblOffset val="100"/>
        <c:noMultiLvlLbl val="0"/>
      </c:catAx>
      <c:valAx>
        <c:axId val="2146997896"/>
        <c:scaling>
          <c:orientation val="minMax"/>
          <c:min val="0.0"/>
        </c:scaling>
        <c:delete val="0"/>
        <c:axPos val="l"/>
        <c:majorGridlines/>
        <c:numFmt formatCode="General" sourceLinked="1"/>
        <c:majorTickMark val="out"/>
        <c:minorTickMark val="none"/>
        <c:tickLblPos val="nextTo"/>
        <c:txPr>
          <a:bodyPr/>
          <a:lstStyle/>
          <a:p>
            <a:pPr>
              <a:defRPr sz="2000"/>
            </a:pPr>
            <a:endParaRPr lang="en-US"/>
          </a:p>
        </c:txPr>
        <c:crossAx val="2142894008"/>
        <c:crosses val="autoZero"/>
        <c:crossBetween val="between"/>
      </c:valAx>
      <c:spPr>
        <a:ln w="12700" cmpd="sng">
          <a:solidFill>
            <a:schemeClr val="tx1"/>
          </a:solidFill>
        </a:ln>
      </c:spPr>
    </c:plotArea>
    <c:legend>
      <c:legendPos val="r"/>
      <c:layout/>
      <c:overlay val="0"/>
      <c:txPr>
        <a:bodyPr/>
        <a:lstStyle/>
        <a:p>
          <a:pPr>
            <a:defRPr sz="2000"/>
          </a:pPr>
          <a:endParaRPr lang="en-US"/>
        </a:p>
      </c:tx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24.emf"/><Relationship Id="rId3"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A24502-0C0B-654B-B20F-EEEE0177A040}" type="datetimeFigureOut">
              <a:rPr lang="en-US" smtClean="0"/>
              <a:t>14/12/16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3B712C-FCA8-E145-AA05-3A4E68A7B9D0}" type="slidenum">
              <a:rPr lang="en-US" smtClean="0"/>
              <a:t>‹#›</a:t>
            </a:fld>
            <a:endParaRPr lang="en-US"/>
          </a:p>
        </p:txBody>
      </p:sp>
    </p:spTree>
    <p:extLst>
      <p:ext uri="{BB962C8B-B14F-4D97-AF65-F5344CB8AC3E}">
        <p14:creationId xmlns:p14="http://schemas.microsoft.com/office/powerpoint/2010/main" val="44952308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p>
            <a:fld id="{2716F102-2A49-44BE-93E9-66013A80C3DE}" type="slidenum">
              <a:rPr lang="en-US" smtClean="0">
                <a:latin typeface="Arial" charset="0"/>
                <a:ea typeface="MS PGothic" pitchFamily="34" charset="-128"/>
              </a:rPr>
              <a:pPr/>
              <a:t>14</a:t>
            </a:fld>
            <a:endParaRPr lang="en-US" smtClean="0">
              <a:latin typeface="Arial" charset="0"/>
              <a:ea typeface="MS PGothic" pitchFamily="34" charset="-128"/>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p:spPr>
        <p:txBody>
          <a:bodyPr/>
          <a:lstStyle/>
          <a:p>
            <a:pPr marL="228600" indent="-228600" eaLnBrk="1" hangingPunct="1"/>
            <a:r>
              <a:rPr lang="en-US" smtClean="0">
                <a:latin typeface="Arial" charset="0"/>
                <a:cs typeface="Arial" charset="0"/>
              </a:rPr>
              <a:t>While we all hope your CEED project start-up will go smoothly and according to plan, sometimes there are unavoidable delays. Aim to achieve as much as possible of the following before you start site work. In some cases that will not be possible, in which case, simply achieve what you can and aim to get the rest done in the early part of the first site work period.</a:t>
            </a:r>
          </a:p>
          <a:p>
            <a:pPr marL="228600" indent="-228600" eaLnBrk="1" hangingPunct="1"/>
            <a:r>
              <a:rPr lang="en-US" smtClean="0">
                <a:latin typeface="Arial" charset="0"/>
                <a:cs typeface="Arial" charset="0"/>
              </a:rPr>
              <a:t>Whatever your starting date, you will not make much progress on the actual solution of the problem before starting site work. Helpful goals would be to:</a:t>
            </a:r>
            <a:endParaRPr lang="en-AU" smtClean="0">
              <a:latin typeface="Arial" charset="0"/>
              <a:cs typeface="Arial" charset="0"/>
            </a:endParaRPr>
          </a:p>
          <a:p>
            <a:pPr marL="228600" indent="-228600" eaLnBrk="1" hangingPunct="1">
              <a:buFontTx/>
              <a:buChar char="•"/>
            </a:pPr>
            <a:r>
              <a:rPr lang="en-US" smtClean="0">
                <a:latin typeface="Arial" charset="0"/>
                <a:cs typeface="Arial" charset="0"/>
              </a:rPr>
              <a:t>know exactly what you are setting out to achieve, and why;</a:t>
            </a:r>
            <a:endParaRPr lang="en-AU" smtClean="0">
              <a:latin typeface="Arial" charset="0"/>
              <a:cs typeface="Arial" charset="0"/>
            </a:endParaRPr>
          </a:p>
          <a:p>
            <a:pPr marL="228600" indent="-228600" eaLnBrk="1" hangingPunct="1">
              <a:buFontTx/>
              <a:buChar char="•"/>
            </a:pPr>
            <a:r>
              <a:rPr lang="en-US" smtClean="0">
                <a:latin typeface="Arial" charset="0"/>
                <a:cs typeface="Arial" charset="0"/>
              </a:rPr>
              <a:t>have composed, agreed upon, and signed the Project Brief;</a:t>
            </a:r>
            <a:endParaRPr lang="en-AU" smtClean="0">
              <a:latin typeface="Arial" charset="0"/>
              <a:cs typeface="Arial" charset="0"/>
            </a:endParaRPr>
          </a:p>
          <a:p>
            <a:pPr marL="228600" indent="-228600" eaLnBrk="1" hangingPunct="1">
              <a:buFontTx/>
              <a:buChar char="•"/>
            </a:pPr>
            <a:r>
              <a:rPr lang="en-US" smtClean="0">
                <a:latin typeface="Arial" charset="0"/>
                <a:cs typeface="Arial" charset="0"/>
              </a:rPr>
              <a:t>have planned how you will set about tackling the work;</a:t>
            </a:r>
            <a:endParaRPr lang="en-AU" smtClean="0">
              <a:latin typeface="Arial" charset="0"/>
              <a:cs typeface="Arial" charset="0"/>
            </a:endParaRPr>
          </a:p>
          <a:p>
            <a:pPr marL="228600" indent="-228600" eaLnBrk="1" hangingPunct="1">
              <a:buFontTx/>
              <a:buChar char="•"/>
            </a:pPr>
            <a:r>
              <a:rPr lang="en-US" smtClean="0">
                <a:latin typeface="Arial" charset="0"/>
                <a:cs typeface="Arial" charset="0"/>
              </a:rPr>
              <a:t>have requested the resources needed at the CEED Partner's site and the university;</a:t>
            </a:r>
            <a:endParaRPr lang="en-AU" smtClean="0">
              <a:latin typeface="Arial" charset="0"/>
              <a:cs typeface="Arial" charset="0"/>
            </a:endParaRPr>
          </a:p>
          <a:p>
            <a:pPr marL="228600" indent="-228600" eaLnBrk="1" hangingPunct="1">
              <a:buFontTx/>
              <a:buChar char="•"/>
            </a:pPr>
            <a:r>
              <a:rPr lang="en-US" smtClean="0">
                <a:latin typeface="Arial" charset="0"/>
                <a:cs typeface="Arial" charset="0"/>
              </a:rPr>
              <a:t>have started accumulating relevant reference material;</a:t>
            </a:r>
            <a:endParaRPr lang="en-AU" smtClean="0">
              <a:latin typeface="Arial" charset="0"/>
              <a:cs typeface="Arial" charset="0"/>
            </a:endParaRPr>
          </a:p>
          <a:p>
            <a:pPr marL="228600" indent="-228600" eaLnBrk="1" hangingPunct="1">
              <a:buFontTx/>
              <a:buChar char="•"/>
            </a:pPr>
            <a:r>
              <a:rPr lang="en-US" smtClean="0">
                <a:latin typeface="Arial" charset="0"/>
                <a:cs typeface="Arial" charset="0"/>
              </a:rPr>
              <a:t>have set up the structure for your planning and documentation system;</a:t>
            </a:r>
            <a:endParaRPr lang="en-AU" smtClean="0">
              <a:latin typeface="Arial" charset="0"/>
              <a:cs typeface="Arial" charset="0"/>
            </a:endParaRPr>
          </a:p>
          <a:p>
            <a:pPr marL="228600" indent="-228600" eaLnBrk="1" hangingPunct="1">
              <a:buFontTx/>
              <a:buChar char="•"/>
            </a:pPr>
            <a:r>
              <a:rPr lang="en-US" smtClean="0">
                <a:latin typeface="Arial" charset="0"/>
                <a:cs typeface="Arial" charset="0"/>
              </a:rPr>
              <a:t>have begun to build up key skills and knowledge;</a:t>
            </a:r>
            <a:endParaRPr lang="en-AU" smtClean="0">
              <a:latin typeface="Arial" charset="0"/>
              <a:cs typeface="Arial" charset="0"/>
            </a:endParaRPr>
          </a:p>
          <a:p>
            <a:pPr marL="228600" indent="-228600" eaLnBrk="1" hangingPunct="1">
              <a:buFontTx/>
              <a:buChar char="•"/>
            </a:pPr>
            <a:r>
              <a:rPr lang="en-US" smtClean="0">
                <a:latin typeface="Arial" charset="0"/>
                <a:cs typeface="Arial" charset="0"/>
              </a:rPr>
              <a:t>be ready to outline your approach in a brief presentation.</a:t>
            </a:r>
            <a:endParaRPr lang="en-AU" smtClean="0">
              <a:latin typeface="Arial" charset="0"/>
              <a:cs typeface="Arial" charset="0"/>
            </a:endParaRPr>
          </a:p>
          <a:p>
            <a:pPr marL="228600" indent="-228600" eaLnBrk="1" hangingPunct="1"/>
            <a:r>
              <a:rPr lang="en-US" smtClean="0">
                <a:latin typeface="Arial" charset="0"/>
                <a:cs typeface="Arial" charset="0"/>
              </a:rPr>
              <a:t>It is very beneficial for you to be ready for more detailed work by the time you commence work on site.</a:t>
            </a:r>
          </a:p>
          <a:p>
            <a:pPr marL="228600" indent="-228600" eaLnBrk="1" hangingPunct="1"/>
            <a:endParaRPr lang="en-AU" smtClean="0">
              <a:latin typeface="Arial" charset="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C4F159F2-131A-0346-84B5-9B9AE81382AC}" type="slidenum">
              <a:rPr lang="en-US">
                <a:latin typeface="Arial" pitchFamily="-109" charset="0"/>
                <a:ea typeface="ＭＳ Ｐゴシック" pitchFamily="-109" charset="-128"/>
                <a:cs typeface="ＭＳ Ｐゴシック" pitchFamily="-109" charset="-128"/>
              </a:rPr>
              <a:pPr/>
              <a:t>24</a:t>
            </a:fld>
            <a:endParaRPr lang="en-US">
              <a:latin typeface="Arial" pitchFamily="-109" charset="0"/>
              <a:ea typeface="ＭＳ Ｐゴシック" pitchFamily="-109" charset="-128"/>
              <a:cs typeface="ＭＳ Ｐゴシック" pitchFamily="-109" charset="-128"/>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marL="228600" indent="-228600" eaLnBrk="1" hangingPunct="1"/>
            <a:r>
              <a:rPr lang="en-US">
                <a:latin typeface="Arial" pitchFamily="-109" charset="0"/>
                <a:ea typeface="ＭＳ Ｐゴシック" pitchFamily="-109" charset="-128"/>
                <a:cs typeface="Arial" pitchFamily="-109" charset="0"/>
              </a:rPr>
              <a:t>While we all hope your CEED project start-up will go smoothly and according to plan, sometimes there are unavoidable delays. Aim to achieve as much as possible of the following before you start site work. In some cases that will not be possible, in which case, simply achieve what you can and aim to get the rest done in the early part of the first site work period.</a:t>
            </a:r>
          </a:p>
          <a:p>
            <a:pPr marL="228600" indent="-228600" eaLnBrk="1" hangingPunct="1"/>
            <a:r>
              <a:rPr lang="en-US">
                <a:latin typeface="Arial" pitchFamily="-109" charset="0"/>
                <a:ea typeface="ＭＳ Ｐゴシック" pitchFamily="-109" charset="-128"/>
                <a:cs typeface="Arial" pitchFamily="-109" charset="0"/>
              </a:rPr>
              <a:t>Whatever your starting date, you will not make much progress on the actual solution of the problem before starting site work. Helpful goals would be to:</a:t>
            </a:r>
            <a:endParaRPr lang="en-AU">
              <a:latin typeface="Arial" pitchFamily="-109" charset="0"/>
              <a:ea typeface="ＭＳ Ｐゴシック" pitchFamily="-109" charset="-128"/>
              <a:cs typeface="Arial" pitchFamily="-109" charset="0"/>
            </a:endParaRPr>
          </a:p>
          <a:p>
            <a:pPr marL="228600" indent="-228600" eaLnBrk="1" hangingPunct="1">
              <a:buFontTx/>
              <a:buChar char="•"/>
            </a:pPr>
            <a:r>
              <a:rPr lang="en-US">
                <a:latin typeface="Arial" pitchFamily="-109" charset="0"/>
                <a:ea typeface="ＭＳ Ｐゴシック" pitchFamily="-109" charset="-128"/>
                <a:cs typeface="Arial" pitchFamily="-109" charset="0"/>
              </a:rPr>
              <a:t>know exactly what you are setting out to achieve, and why;</a:t>
            </a:r>
            <a:endParaRPr lang="en-AU">
              <a:latin typeface="Arial" pitchFamily="-109" charset="0"/>
              <a:ea typeface="ＭＳ Ｐゴシック" pitchFamily="-109" charset="-128"/>
              <a:cs typeface="Arial" pitchFamily="-109" charset="0"/>
            </a:endParaRPr>
          </a:p>
          <a:p>
            <a:pPr marL="228600" indent="-228600" eaLnBrk="1" hangingPunct="1">
              <a:buFontTx/>
              <a:buChar char="•"/>
            </a:pPr>
            <a:r>
              <a:rPr lang="en-US">
                <a:latin typeface="Arial" pitchFamily="-109" charset="0"/>
                <a:ea typeface="ＭＳ Ｐゴシック" pitchFamily="-109" charset="-128"/>
                <a:cs typeface="Arial" pitchFamily="-109" charset="0"/>
              </a:rPr>
              <a:t>have composed, agreed upon, and signed the Project Brief;</a:t>
            </a:r>
            <a:endParaRPr lang="en-AU">
              <a:latin typeface="Arial" pitchFamily="-109" charset="0"/>
              <a:ea typeface="ＭＳ Ｐゴシック" pitchFamily="-109" charset="-128"/>
              <a:cs typeface="Arial" pitchFamily="-109" charset="0"/>
            </a:endParaRPr>
          </a:p>
          <a:p>
            <a:pPr marL="228600" indent="-228600" eaLnBrk="1" hangingPunct="1">
              <a:buFontTx/>
              <a:buChar char="•"/>
            </a:pPr>
            <a:r>
              <a:rPr lang="en-US">
                <a:latin typeface="Arial" pitchFamily="-109" charset="0"/>
                <a:ea typeface="ＭＳ Ｐゴシック" pitchFamily="-109" charset="-128"/>
                <a:cs typeface="Arial" pitchFamily="-109" charset="0"/>
              </a:rPr>
              <a:t>have planned how you will set about tackling the work;</a:t>
            </a:r>
            <a:endParaRPr lang="en-AU">
              <a:latin typeface="Arial" pitchFamily="-109" charset="0"/>
              <a:ea typeface="ＭＳ Ｐゴシック" pitchFamily="-109" charset="-128"/>
              <a:cs typeface="Arial" pitchFamily="-109" charset="0"/>
            </a:endParaRPr>
          </a:p>
          <a:p>
            <a:pPr marL="228600" indent="-228600" eaLnBrk="1" hangingPunct="1">
              <a:buFontTx/>
              <a:buChar char="•"/>
            </a:pPr>
            <a:r>
              <a:rPr lang="en-US">
                <a:latin typeface="Arial" pitchFamily="-109" charset="0"/>
                <a:ea typeface="ＭＳ Ｐゴシック" pitchFamily="-109" charset="-128"/>
                <a:cs typeface="Arial" pitchFamily="-109" charset="0"/>
              </a:rPr>
              <a:t>have requested the resources needed at the CEED Partner's site and the university;</a:t>
            </a:r>
            <a:endParaRPr lang="en-AU">
              <a:latin typeface="Arial" pitchFamily="-109" charset="0"/>
              <a:ea typeface="ＭＳ Ｐゴシック" pitchFamily="-109" charset="-128"/>
              <a:cs typeface="Arial" pitchFamily="-109" charset="0"/>
            </a:endParaRPr>
          </a:p>
          <a:p>
            <a:pPr marL="228600" indent="-228600" eaLnBrk="1" hangingPunct="1">
              <a:buFontTx/>
              <a:buChar char="•"/>
            </a:pPr>
            <a:r>
              <a:rPr lang="en-US">
                <a:latin typeface="Arial" pitchFamily="-109" charset="0"/>
                <a:ea typeface="ＭＳ Ｐゴシック" pitchFamily="-109" charset="-128"/>
                <a:cs typeface="Arial" pitchFamily="-109" charset="0"/>
              </a:rPr>
              <a:t>have started accumulating relevant reference material;</a:t>
            </a:r>
            <a:endParaRPr lang="en-AU">
              <a:latin typeface="Arial" pitchFamily="-109" charset="0"/>
              <a:ea typeface="ＭＳ Ｐゴシック" pitchFamily="-109" charset="-128"/>
              <a:cs typeface="Arial" pitchFamily="-109" charset="0"/>
            </a:endParaRPr>
          </a:p>
          <a:p>
            <a:pPr marL="228600" indent="-228600" eaLnBrk="1" hangingPunct="1">
              <a:buFontTx/>
              <a:buChar char="•"/>
            </a:pPr>
            <a:r>
              <a:rPr lang="en-US">
                <a:latin typeface="Arial" pitchFamily="-109" charset="0"/>
                <a:ea typeface="ＭＳ Ｐゴシック" pitchFamily="-109" charset="-128"/>
                <a:cs typeface="Arial" pitchFamily="-109" charset="0"/>
              </a:rPr>
              <a:t>have set up the structure for your planning and documentation system;</a:t>
            </a:r>
            <a:endParaRPr lang="en-AU">
              <a:latin typeface="Arial" pitchFamily="-109" charset="0"/>
              <a:ea typeface="ＭＳ Ｐゴシック" pitchFamily="-109" charset="-128"/>
              <a:cs typeface="Arial" pitchFamily="-109" charset="0"/>
            </a:endParaRPr>
          </a:p>
          <a:p>
            <a:pPr marL="228600" indent="-228600" eaLnBrk="1" hangingPunct="1">
              <a:buFontTx/>
              <a:buChar char="•"/>
            </a:pPr>
            <a:r>
              <a:rPr lang="en-US">
                <a:latin typeface="Arial" pitchFamily="-109" charset="0"/>
                <a:ea typeface="ＭＳ Ｐゴシック" pitchFamily="-109" charset="-128"/>
                <a:cs typeface="Arial" pitchFamily="-109" charset="0"/>
              </a:rPr>
              <a:t>have begun to build up key skills and knowledge;</a:t>
            </a:r>
            <a:endParaRPr lang="en-AU">
              <a:latin typeface="Arial" pitchFamily="-109" charset="0"/>
              <a:ea typeface="ＭＳ Ｐゴシック" pitchFamily="-109" charset="-128"/>
              <a:cs typeface="Arial" pitchFamily="-109" charset="0"/>
            </a:endParaRPr>
          </a:p>
          <a:p>
            <a:pPr marL="228600" indent="-228600" eaLnBrk="1" hangingPunct="1">
              <a:buFontTx/>
              <a:buChar char="•"/>
            </a:pPr>
            <a:r>
              <a:rPr lang="en-US">
                <a:latin typeface="Arial" pitchFamily="-109" charset="0"/>
                <a:ea typeface="ＭＳ Ｐゴシック" pitchFamily="-109" charset="-128"/>
                <a:cs typeface="Arial" pitchFamily="-109" charset="0"/>
              </a:rPr>
              <a:t>be ready to outline your approach in a brief presentation.</a:t>
            </a:r>
            <a:endParaRPr lang="en-AU">
              <a:latin typeface="Arial" pitchFamily="-109" charset="0"/>
              <a:ea typeface="ＭＳ Ｐゴシック" pitchFamily="-109" charset="-128"/>
              <a:cs typeface="Arial" pitchFamily="-109" charset="0"/>
            </a:endParaRPr>
          </a:p>
          <a:p>
            <a:pPr marL="228600" indent="-228600" eaLnBrk="1" hangingPunct="1"/>
            <a:r>
              <a:rPr lang="en-US">
                <a:latin typeface="Arial" pitchFamily="-109" charset="0"/>
                <a:ea typeface="ＭＳ Ｐゴシック" pitchFamily="-109" charset="-128"/>
                <a:cs typeface="Arial" pitchFamily="-109" charset="0"/>
              </a:rPr>
              <a:t>It is very beneficial for you to be ready for more detailed work by the time you commence work on site.</a:t>
            </a:r>
          </a:p>
          <a:p>
            <a:pPr marL="228600" indent="-228600" eaLnBrk="1" hangingPunct="1"/>
            <a:endParaRPr lang="en-AU">
              <a:latin typeface="Arial" pitchFamily="-109" charset="0"/>
              <a:ea typeface="ＭＳ Ｐゴシック" pitchFamily="-109" charset="-128"/>
              <a:cs typeface="Arial" pitchFamily="-109"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p:spPr>
        <p:txBody>
          <a:bodyPr/>
          <a:lstStyle/>
          <a:p>
            <a:fld id="{CA0C3CD8-F433-46CB-82DC-415E171B8101}" type="slidenum">
              <a:rPr lang="en-US" smtClean="0">
                <a:latin typeface="Arial" charset="0"/>
                <a:ea typeface="MS PGothic" pitchFamily="34" charset="-128"/>
              </a:rPr>
              <a:pPr/>
              <a:t>26</a:t>
            </a:fld>
            <a:endParaRPr lang="en-US" smtClean="0">
              <a:latin typeface="Arial" charset="0"/>
              <a:ea typeface="MS PGothic" pitchFamily="34" charset="-128"/>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pPr eaLnBrk="1" hangingPunct="1"/>
            <a:endParaRPr lang="en-US" smtClean="0">
              <a:latin typeface="Arial" charset="0"/>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p:spPr>
        <p:txBody>
          <a:bodyPr/>
          <a:lstStyle/>
          <a:p>
            <a:fld id="{CA0C3CD8-F433-46CB-82DC-415E171B8101}" type="slidenum">
              <a:rPr lang="en-US" smtClean="0">
                <a:latin typeface="Arial" charset="0"/>
                <a:ea typeface="MS PGothic" pitchFamily="34" charset="-128"/>
              </a:rPr>
              <a:pPr/>
              <a:t>27</a:t>
            </a:fld>
            <a:endParaRPr lang="en-US" smtClean="0">
              <a:latin typeface="Arial" charset="0"/>
              <a:ea typeface="MS PGothic" pitchFamily="34" charset="-128"/>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pPr eaLnBrk="1" hangingPunct="1"/>
            <a:endParaRPr lang="en-US" smtClean="0">
              <a:latin typeface="Arial" charset="0"/>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p:spPr>
        <p:txBody>
          <a:bodyPr/>
          <a:lstStyle/>
          <a:p>
            <a:fld id="{D6E560B2-F83E-4562-B9CB-DD6676E43D4D}" type="slidenum">
              <a:rPr lang="en-US" smtClean="0">
                <a:latin typeface="Arial" charset="0"/>
                <a:ea typeface="MS PGothic" pitchFamily="34" charset="-128"/>
              </a:rPr>
              <a:pPr/>
              <a:t>28</a:t>
            </a:fld>
            <a:endParaRPr lang="en-US" smtClean="0">
              <a:latin typeface="Arial" charset="0"/>
              <a:ea typeface="MS PGothic" pitchFamily="34" charset="-128"/>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p:spPr>
        <p:txBody>
          <a:bodyPr/>
          <a:lstStyle/>
          <a:p>
            <a:pPr eaLnBrk="1" hangingPunct="1"/>
            <a:endParaRPr lang="en-US" smtClean="0">
              <a:latin typeface="Arial" charset="0"/>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p:spPr>
        <p:txBody>
          <a:bodyPr/>
          <a:lstStyle/>
          <a:p>
            <a:fld id="{33602056-547A-4760-BC88-07EE7F8213E0}" type="slidenum">
              <a:rPr lang="en-US" smtClean="0">
                <a:latin typeface="Arial" charset="0"/>
                <a:ea typeface="MS PGothic" pitchFamily="34" charset="-128"/>
              </a:rPr>
              <a:pPr/>
              <a:t>29</a:t>
            </a:fld>
            <a:endParaRPr lang="en-US" smtClean="0">
              <a:latin typeface="Arial" charset="0"/>
              <a:ea typeface="MS PGothic" pitchFamily="34" charset="-128"/>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pPr eaLnBrk="1" hangingPunct="1"/>
            <a:endParaRPr lang="en-US" smtClean="0">
              <a:latin typeface="Arial" charset="0"/>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p:spPr>
        <p:txBody>
          <a:bodyPr/>
          <a:lstStyle/>
          <a:p>
            <a:fld id="{3A58D90C-D832-4A96-830B-989CFF044878}" type="slidenum">
              <a:rPr lang="en-US" smtClean="0">
                <a:latin typeface="Arial" charset="0"/>
                <a:ea typeface="MS PGothic" pitchFamily="34" charset="-128"/>
              </a:rPr>
              <a:pPr/>
              <a:t>30</a:t>
            </a:fld>
            <a:endParaRPr lang="en-US" smtClean="0">
              <a:latin typeface="Arial" charset="0"/>
              <a:ea typeface="MS PGothic" pitchFamily="34" charset="-128"/>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p:spPr>
        <p:txBody>
          <a:bodyPr/>
          <a:lstStyle/>
          <a:p>
            <a:pPr eaLnBrk="1" hangingPunct="1"/>
            <a:endParaRPr lang="en-US" smtClean="0">
              <a:latin typeface="Arial" charset="0"/>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p:spPr>
        <p:txBody>
          <a:bodyPr/>
          <a:lstStyle/>
          <a:p>
            <a:fld id="{A336913D-E394-400A-BF92-F1A44F9601B6}" type="slidenum">
              <a:rPr lang="en-US" smtClean="0">
                <a:latin typeface="Arial" charset="0"/>
                <a:ea typeface="MS PGothic" pitchFamily="34" charset="-128"/>
              </a:rPr>
              <a:pPr/>
              <a:t>32</a:t>
            </a:fld>
            <a:endParaRPr lang="en-US" smtClean="0">
              <a:latin typeface="Arial" charset="0"/>
              <a:ea typeface="MS PGothic" pitchFamily="34" charset="-128"/>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p:spPr>
        <p:txBody>
          <a:bodyPr/>
          <a:lstStyle/>
          <a:p>
            <a:pPr eaLnBrk="1" hangingPunct="1"/>
            <a:endParaRPr lang="en-US" smtClean="0">
              <a:latin typeface="Arial" charset="0"/>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42E6DBCB-9D9B-314F-ADE1-3460F5FC03B2}" type="slidenum">
              <a:rPr lang="en-US"/>
              <a:pPr/>
              <a:t>36</a:t>
            </a:fld>
            <a:endParaRPr lang="en-US" dirty="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marL="228600" indent="-228600" eaLnBrk="1" hangingPunct="1"/>
            <a:r>
              <a:rPr lang="en-US" dirty="0"/>
              <a:t>While we all hope your CEED project start-up will go smoothly and according to plan, sometimes there are unavoidable delays. Aim to achieve as much as possible of the following before you start site work. In some cases that will not be possible, in which case, simply achieve what you can and aim to get the rest done in the early part of the first site work period.</a:t>
            </a:r>
          </a:p>
          <a:p>
            <a:pPr marL="228600" indent="-228600" eaLnBrk="1" hangingPunct="1"/>
            <a:r>
              <a:rPr lang="en-US" dirty="0"/>
              <a:t>Whatever your starting date, you will not make much progress on the actual solution of the problem before starting site work. Helpful goals would be to:</a:t>
            </a:r>
            <a:endParaRPr lang="en-AU" dirty="0"/>
          </a:p>
          <a:p>
            <a:pPr marL="228600" indent="-228600" eaLnBrk="1" hangingPunct="1">
              <a:buFontTx/>
              <a:buChar char="•"/>
            </a:pPr>
            <a:r>
              <a:rPr lang="en-US" dirty="0"/>
              <a:t>know exactly what you are setting out to achieve, and why;</a:t>
            </a:r>
            <a:endParaRPr lang="en-AU" dirty="0"/>
          </a:p>
          <a:p>
            <a:pPr marL="228600" indent="-228600" eaLnBrk="1" hangingPunct="1">
              <a:buFontTx/>
              <a:buChar char="•"/>
            </a:pPr>
            <a:r>
              <a:rPr lang="en-US" dirty="0"/>
              <a:t>have composed, agreed upon, and signed the Project Brief;</a:t>
            </a:r>
            <a:endParaRPr lang="en-AU" dirty="0"/>
          </a:p>
          <a:p>
            <a:pPr marL="228600" indent="-228600" eaLnBrk="1" hangingPunct="1">
              <a:buFontTx/>
              <a:buChar char="•"/>
            </a:pPr>
            <a:r>
              <a:rPr lang="en-US" dirty="0"/>
              <a:t>have planned how you will set about tackling the work;</a:t>
            </a:r>
            <a:endParaRPr lang="en-AU" dirty="0"/>
          </a:p>
          <a:p>
            <a:pPr marL="228600" indent="-228600" eaLnBrk="1" hangingPunct="1">
              <a:buFontTx/>
              <a:buChar char="•"/>
            </a:pPr>
            <a:r>
              <a:rPr lang="en-US" dirty="0"/>
              <a:t>have requested the resources needed at the CEED Partner's site and the university;</a:t>
            </a:r>
            <a:endParaRPr lang="en-AU" dirty="0"/>
          </a:p>
          <a:p>
            <a:pPr marL="228600" indent="-228600" eaLnBrk="1" hangingPunct="1">
              <a:buFontTx/>
              <a:buChar char="•"/>
            </a:pPr>
            <a:r>
              <a:rPr lang="en-US" dirty="0"/>
              <a:t>have started accumulating relevant reference material;</a:t>
            </a:r>
            <a:endParaRPr lang="en-AU" dirty="0"/>
          </a:p>
          <a:p>
            <a:pPr marL="228600" indent="-228600" eaLnBrk="1" hangingPunct="1">
              <a:buFontTx/>
              <a:buChar char="•"/>
            </a:pPr>
            <a:r>
              <a:rPr lang="en-US" dirty="0"/>
              <a:t>have set up the structure for your planning and documentation system;</a:t>
            </a:r>
            <a:endParaRPr lang="en-AU" dirty="0"/>
          </a:p>
          <a:p>
            <a:pPr marL="228600" indent="-228600" eaLnBrk="1" hangingPunct="1">
              <a:buFontTx/>
              <a:buChar char="•"/>
            </a:pPr>
            <a:r>
              <a:rPr lang="en-US" dirty="0"/>
              <a:t>have begun to build up key skills and knowledge;</a:t>
            </a:r>
            <a:endParaRPr lang="en-AU" dirty="0"/>
          </a:p>
          <a:p>
            <a:pPr marL="228600" indent="-228600" eaLnBrk="1" hangingPunct="1">
              <a:buFontTx/>
              <a:buChar char="•"/>
            </a:pPr>
            <a:r>
              <a:rPr lang="en-US" dirty="0"/>
              <a:t>be ready to outline your approach in a brief presentation.</a:t>
            </a:r>
            <a:endParaRPr lang="en-AU" dirty="0"/>
          </a:p>
          <a:p>
            <a:pPr marL="228600" indent="-228600" eaLnBrk="1" hangingPunct="1"/>
            <a:r>
              <a:rPr lang="en-US" dirty="0"/>
              <a:t>It is very beneficial for you to be ready for more detailed work by the time you commence work on site.</a:t>
            </a:r>
          </a:p>
          <a:p>
            <a:pPr marL="228600" indent="-228600" eaLnBrk="1" hangingPunct="1"/>
            <a:endParaRPr lang="en-AU"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42E6DBCB-9D9B-314F-ADE1-3460F5FC03B2}" type="slidenum">
              <a:rPr lang="en-US"/>
              <a:pPr/>
              <a:t>37</a:t>
            </a:fld>
            <a:endParaRPr lang="en-US" dirty="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marL="228600" indent="-228600" eaLnBrk="1" hangingPunct="1"/>
            <a:endParaRPr lang="en-AU"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42E6DBCB-9D9B-314F-ADE1-3460F5FC03B2}" type="slidenum">
              <a:rPr lang="en-US"/>
              <a:pPr/>
              <a:t>38</a:t>
            </a:fld>
            <a:endParaRPr lang="en-US" dirty="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marL="228600" indent="-228600" eaLnBrk="1" hangingPunct="1"/>
            <a:r>
              <a:rPr lang="en-US" dirty="0"/>
              <a:t>While we all hope your CEED project start-up will go smoothly and according to plan, sometimes there are unavoidable delays. Aim to achieve as much as possible of the following before you start site work. In some cases that will not be possible, in which case, simply achieve what you can and aim to get the rest done in the early part of the first site work period.</a:t>
            </a:r>
          </a:p>
          <a:p>
            <a:pPr marL="228600" indent="-228600" eaLnBrk="1" hangingPunct="1"/>
            <a:r>
              <a:rPr lang="en-US" dirty="0"/>
              <a:t>Whatever your starting date, you will not make much progress on the actual solution of the problem before starting site work. Helpful goals would be to:</a:t>
            </a:r>
            <a:endParaRPr lang="en-AU" dirty="0"/>
          </a:p>
          <a:p>
            <a:pPr marL="228600" indent="-228600" eaLnBrk="1" hangingPunct="1">
              <a:buFontTx/>
              <a:buChar char="•"/>
            </a:pPr>
            <a:r>
              <a:rPr lang="en-US" dirty="0"/>
              <a:t>know exactly what you are setting out to achieve, and why;</a:t>
            </a:r>
            <a:endParaRPr lang="en-AU" dirty="0"/>
          </a:p>
          <a:p>
            <a:pPr marL="228600" indent="-228600" eaLnBrk="1" hangingPunct="1">
              <a:buFontTx/>
              <a:buChar char="•"/>
            </a:pPr>
            <a:r>
              <a:rPr lang="en-US" dirty="0"/>
              <a:t>have composed, agreed upon, and signed the Project Brief;</a:t>
            </a:r>
            <a:endParaRPr lang="en-AU" dirty="0"/>
          </a:p>
          <a:p>
            <a:pPr marL="228600" indent="-228600" eaLnBrk="1" hangingPunct="1">
              <a:buFontTx/>
              <a:buChar char="•"/>
            </a:pPr>
            <a:r>
              <a:rPr lang="en-US" dirty="0"/>
              <a:t>have planned how you will set about tackling the work;</a:t>
            </a:r>
            <a:endParaRPr lang="en-AU" dirty="0"/>
          </a:p>
          <a:p>
            <a:pPr marL="228600" indent="-228600" eaLnBrk="1" hangingPunct="1">
              <a:buFontTx/>
              <a:buChar char="•"/>
            </a:pPr>
            <a:r>
              <a:rPr lang="en-US" dirty="0"/>
              <a:t>have requested the resources needed at the CEED Partner's site and the university;</a:t>
            </a:r>
            <a:endParaRPr lang="en-AU" dirty="0"/>
          </a:p>
          <a:p>
            <a:pPr marL="228600" indent="-228600" eaLnBrk="1" hangingPunct="1">
              <a:buFontTx/>
              <a:buChar char="•"/>
            </a:pPr>
            <a:r>
              <a:rPr lang="en-US" dirty="0"/>
              <a:t>have started accumulating relevant reference material;</a:t>
            </a:r>
            <a:endParaRPr lang="en-AU" dirty="0"/>
          </a:p>
          <a:p>
            <a:pPr marL="228600" indent="-228600" eaLnBrk="1" hangingPunct="1">
              <a:buFontTx/>
              <a:buChar char="•"/>
            </a:pPr>
            <a:r>
              <a:rPr lang="en-US" dirty="0"/>
              <a:t>have set up the structure for your planning and documentation system;</a:t>
            </a:r>
            <a:endParaRPr lang="en-AU" dirty="0"/>
          </a:p>
          <a:p>
            <a:pPr marL="228600" indent="-228600" eaLnBrk="1" hangingPunct="1">
              <a:buFontTx/>
              <a:buChar char="•"/>
            </a:pPr>
            <a:r>
              <a:rPr lang="en-US" dirty="0"/>
              <a:t>have begun to build up key skills and knowledge;</a:t>
            </a:r>
            <a:endParaRPr lang="en-AU" dirty="0"/>
          </a:p>
          <a:p>
            <a:pPr marL="228600" indent="-228600" eaLnBrk="1" hangingPunct="1">
              <a:buFontTx/>
              <a:buChar char="•"/>
            </a:pPr>
            <a:r>
              <a:rPr lang="en-US" dirty="0"/>
              <a:t>be ready to outline your approach in a brief presentation.</a:t>
            </a:r>
            <a:endParaRPr lang="en-AU" dirty="0"/>
          </a:p>
          <a:p>
            <a:pPr marL="228600" indent="-228600" eaLnBrk="1" hangingPunct="1"/>
            <a:r>
              <a:rPr lang="en-US" dirty="0"/>
              <a:t>It is very beneficial for you to be ready for more detailed work by the time you commence work on site.</a:t>
            </a:r>
          </a:p>
          <a:p>
            <a:pPr marL="228600" indent="-228600" eaLnBrk="1" hangingPunct="1"/>
            <a:endParaRPr lang="en-A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C277500-868B-4048-BD6E-7D518B0611BC}" type="slidenum">
              <a:rPr lang="en-US">
                <a:latin typeface="Arial" pitchFamily="-109" charset="0"/>
                <a:ea typeface="ＭＳ Ｐゴシック" pitchFamily="-109" charset="-128"/>
                <a:cs typeface="ＭＳ Ｐゴシック" pitchFamily="-109" charset="-128"/>
              </a:rPr>
              <a:pPr/>
              <a:t>15</a:t>
            </a:fld>
            <a:endParaRPr lang="en-US">
              <a:latin typeface="Arial" pitchFamily="-109" charset="0"/>
              <a:ea typeface="ＭＳ Ｐゴシック" pitchFamily="-109" charset="-128"/>
              <a:cs typeface="ＭＳ Ｐゴシック" pitchFamily="-109" charset="-128"/>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endParaRPr lang="en-US">
              <a:latin typeface="Arial" pitchFamily="-109" charset="0"/>
              <a:ea typeface="ＭＳ Ｐゴシック" pitchFamily="-109" charset="-128"/>
              <a:cs typeface="Arial" pitchFamily="-109"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42E6DBCB-9D9B-314F-ADE1-3460F5FC03B2}" type="slidenum">
              <a:rPr lang="en-US"/>
              <a:pPr/>
              <a:t>39</a:t>
            </a:fld>
            <a:endParaRPr lang="en-US" dirty="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marL="228600" indent="-228600" eaLnBrk="1" hangingPunct="1"/>
            <a:r>
              <a:rPr lang="en-US" dirty="0"/>
              <a:t>While we all hope your CEED project start-up will go smoothly and according to plan, sometimes there are unavoidable delays. Aim to achieve as much as possible of the following before you start site work. In some cases that will not be possible, in which case, simply achieve what you can and aim to get the rest done in the early part of the first site work period.</a:t>
            </a:r>
          </a:p>
          <a:p>
            <a:pPr marL="228600" indent="-228600" eaLnBrk="1" hangingPunct="1"/>
            <a:r>
              <a:rPr lang="en-US" dirty="0"/>
              <a:t>Whatever your starting date, you will not make much progress on the actual solution of the problem before starting site work. Helpful goals would be to:</a:t>
            </a:r>
            <a:endParaRPr lang="en-AU" dirty="0"/>
          </a:p>
          <a:p>
            <a:pPr marL="228600" indent="-228600" eaLnBrk="1" hangingPunct="1">
              <a:buFontTx/>
              <a:buChar char="•"/>
            </a:pPr>
            <a:r>
              <a:rPr lang="en-US" dirty="0"/>
              <a:t>know exactly what you are setting out to achieve, and why;</a:t>
            </a:r>
            <a:endParaRPr lang="en-AU" dirty="0"/>
          </a:p>
          <a:p>
            <a:pPr marL="228600" indent="-228600" eaLnBrk="1" hangingPunct="1">
              <a:buFontTx/>
              <a:buChar char="•"/>
            </a:pPr>
            <a:r>
              <a:rPr lang="en-US" dirty="0"/>
              <a:t>have composed, agreed upon, and signed the Project Brief;</a:t>
            </a:r>
            <a:endParaRPr lang="en-AU" dirty="0"/>
          </a:p>
          <a:p>
            <a:pPr marL="228600" indent="-228600" eaLnBrk="1" hangingPunct="1">
              <a:buFontTx/>
              <a:buChar char="•"/>
            </a:pPr>
            <a:r>
              <a:rPr lang="en-US" dirty="0"/>
              <a:t>have planned how you will set about tackling the work;</a:t>
            </a:r>
            <a:endParaRPr lang="en-AU" dirty="0"/>
          </a:p>
          <a:p>
            <a:pPr marL="228600" indent="-228600" eaLnBrk="1" hangingPunct="1">
              <a:buFontTx/>
              <a:buChar char="•"/>
            </a:pPr>
            <a:r>
              <a:rPr lang="en-US" dirty="0"/>
              <a:t>have requested the resources needed at the CEED Partner's site and the university;</a:t>
            </a:r>
            <a:endParaRPr lang="en-AU" dirty="0"/>
          </a:p>
          <a:p>
            <a:pPr marL="228600" indent="-228600" eaLnBrk="1" hangingPunct="1">
              <a:buFontTx/>
              <a:buChar char="•"/>
            </a:pPr>
            <a:r>
              <a:rPr lang="en-US" dirty="0"/>
              <a:t>have started accumulating relevant reference material;</a:t>
            </a:r>
            <a:endParaRPr lang="en-AU" dirty="0"/>
          </a:p>
          <a:p>
            <a:pPr marL="228600" indent="-228600" eaLnBrk="1" hangingPunct="1">
              <a:buFontTx/>
              <a:buChar char="•"/>
            </a:pPr>
            <a:r>
              <a:rPr lang="en-US" dirty="0"/>
              <a:t>have set up the structure for your planning and documentation system;</a:t>
            </a:r>
            <a:endParaRPr lang="en-AU" dirty="0"/>
          </a:p>
          <a:p>
            <a:pPr marL="228600" indent="-228600" eaLnBrk="1" hangingPunct="1">
              <a:buFontTx/>
              <a:buChar char="•"/>
            </a:pPr>
            <a:r>
              <a:rPr lang="en-US" dirty="0"/>
              <a:t>have begun to build up key skills and knowledge;</a:t>
            </a:r>
            <a:endParaRPr lang="en-AU" dirty="0"/>
          </a:p>
          <a:p>
            <a:pPr marL="228600" indent="-228600" eaLnBrk="1" hangingPunct="1">
              <a:buFontTx/>
              <a:buChar char="•"/>
            </a:pPr>
            <a:r>
              <a:rPr lang="en-US" dirty="0"/>
              <a:t>be ready to outline your approach in a brief presentation.</a:t>
            </a:r>
            <a:endParaRPr lang="en-AU" dirty="0"/>
          </a:p>
          <a:p>
            <a:pPr marL="228600" indent="-228600" eaLnBrk="1" hangingPunct="1"/>
            <a:r>
              <a:rPr lang="en-US" dirty="0"/>
              <a:t>It is very beneficial for you to be ready for more detailed work by the time you commence work on site.</a:t>
            </a:r>
          </a:p>
          <a:p>
            <a:pPr marL="228600" indent="-228600" eaLnBrk="1" hangingPunct="1"/>
            <a:endParaRPr lang="en-AU"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42E6DBCB-9D9B-314F-ADE1-3460F5FC03B2}" type="slidenum">
              <a:rPr lang="en-US"/>
              <a:pPr/>
              <a:t>40</a:t>
            </a:fld>
            <a:endParaRPr lang="en-US" dirty="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marL="228600" indent="-228600" eaLnBrk="1" hangingPunct="1"/>
            <a:r>
              <a:rPr lang="en-US" dirty="0"/>
              <a:t>While we all hope your CEED project start-up will go smoothly and according to plan, sometimes there are unavoidable delays. Aim to achieve as much as possible of the following before you start site work. In some cases that will not be possible, in which case, simply achieve what you can and aim to get the rest done in the early part of the first site work period.</a:t>
            </a:r>
          </a:p>
          <a:p>
            <a:pPr marL="228600" indent="-228600" eaLnBrk="1" hangingPunct="1"/>
            <a:r>
              <a:rPr lang="en-US" dirty="0"/>
              <a:t>Whatever your starting date, you will not make much progress on the actual solution of the problem before starting site work. Helpful goals would be to:</a:t>
            </a:r>
            <a:endParaRPr lang="en-AU" dirty="0"/>
          </a:p>
          <a:p>
            <a:pPr marL="228600" indent="-228600" eaLnBrk="1" hangingPunct="1">
              <a:buFontTx/>
              <a:buChar char="•"/>
            </a:pPr>
            <a:r>
              <a:rPr lang="en-US" dirty="0"/>
              <a:t>know exactly what you are setting out to achieve, and why;</a:t>
            </a:r>
            <a:endParaRPr lang="en-AU" dirty="0"/>
          </a:p>
          <a:p>
            <a:pPr marL="228600" indent="-228600" eaLnBrk="1" hangingPunct="1">
              <a:buFontTx/>
              <a:buChar char="•"/>
            </a:pPr>
            <a:r>
              <a:rPr lang="en-US" dirty="0"/>
              <a:t>have composed, agreed upon, and signed the Project Brief;</a:t>
            </a:r>
            <a:endParaRPr lang="en-AU" dirty="0"/>
          </a:p>
          <a:p>
            <a:pPr marL="228600" indent="-228600" eaLnBrk="1" hangingPunct="1">
              <a:buFontTx/>
              <a:buChar char="•"/>
            </a:pPr>
            <a:r>
              <a:rPr lang="en-US" dirty="0"/>
              <a:t>have planned how you will set about tackling the work;</a:t>
            </a:r>
            <a:endParaRPr lang="en-AU" dirty="0"/>
          </a:p>
          <a:p>
            <a:pPr marL="228600" indent="-228600" eaLnBrk="1" hangingPunct="1">
              <a:buFontTx/>
              <a:buChar char="•"/>
            </a:pPr>
            <a:r>
              <a:rPr lang="en-US" dirty="0"/>
              <a:t>have requested the resources needed at the CEED Partner's site and the university;</a:t>
            </a:r>
            <a:endParaRPr lang="en-AU" dirty="0"/>
          </a:p>
          <a:p>
            <a:pPr marL="228600" indent="-228600" eaLnBrk="1" hangingPunct="1">
              <a:buFontTx/>
              <a:buChar char="•"/>
            </a:pPr>
            <a:r>
              <a:rPr lang="en-US" dirty="0"/>
              <a:t>have started accumulating relevant reference material;</a:t>
            </a:r>
            <a:endParaRPr lang="en-AU" dirty="0"/>
          </a:p>
          <a:p>
            <a:pPr marL="228600" indent="-228600" eaLnBrk="1" hangingPunct="1">
              <a:buFontTx/>
              <a:buChar char="•"/>
            </a:pPr>
            <a:r>
              <a:rPr lang="en-US" dirty="0"/>
              <a:t>have set up the structure for your planning and documentation system;</a:t>
            </a:r>
            <a:endParaRPr lang="en-AU" dirty="0"/>
          </a:p>
          <a:p>
            <a:pPr marL="228600" indent="-228600" eaLnBrk="1" hangingPunct="1">
              <a:buFontTx/>
              <a:buChar char="•"/>
            </a:pPr>
            <a:r>
              <a:rPr lang="en-US" dirty="0"/>
              <a:t>have begun to build up key skills and knowledge;</a:t>
            </a:r>
            <a:endParaRPr lang="en-AU" dirty="0"/>
          </a:p>
          <a:p>
            <a:pPr marL="228600" indent="-228600" eaLnBrk="1" hangingPunct="1">
              <a:buFontTx/>
              <a:buChar char="•"/>
            </a:pPr>
            <a:r>
              <a:rPr lang="en-US" dirty="0"/>
              <a:t>be ready to outline your approach in a brief presentation.</a:t>
            </a:r>
            <a:endParaRPr lang="en-AU" dirty="0"/>
          </a:p>
          <a:p>
            <a:pPr marL="228600" indent="-228600" eaLnBrk="1" hangingPunct="1"/>
            <a:r>
              <a:rPr lang="en-US" dirty="0"/>
              <a:t>It is very beneficial for you to be ready for more detailed work by the time you commence work on site.</a:t>
            </a:r>
          </a:p>
          <a:p>
            <a:pPr marL="228600" indent="-228600" eaLnBrk="1" hangingPunct="1"/>
            <a:endParaRPr lang="en-AU"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42E6DBCB-9D9B-314F-ADE1-3460F5FC03B2}" type="slidenum">
              <a:rPr lang="en-US"/>
              <a:pPr/>
              <a:t>41</a:t>
            </a:fld>
            <a:endParaRPr lang="en-US" dirty="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marL="228600" indent="-228600" eaLnBrk="1" hangingPunct="1"/>
            <a:r>
              <a:rPr lang="en-US" dirty="0"/>
              <a:t>While we all hope your CEED project start-up will go smoothly and according to plan, sometimes there are unavoidable delays. Aim to achieve as much as possible of the following before you start site work. In some cases that will not be possible, in which case, simply achieve what you can and aim to get the rest done in the early part of the first site work period.</a:t>
            </a:r>
          </a:p>
          <a:p>
            <a:pPr marL="228600" indent="-228600" eaLnBrk="1" hangingPunct="1"/>
            <a:r>
              <a:rPr lang="en-US" dirty="0"/>
              <a:t>Whatever your starting date, you will not make much progress on the actual solution of the problem before starting site work. Helpful goals would be to:</a:t>
            </a:r>
            <a:endParaRPr lang="en-AU" dirty="0"/>
          </a:p>
          <a:p>
            <a:pPr marL="228600" indent="-228600" eaLnBrk="1" hangingPunct="1">
              <a:buFontTx/>
              <a:buChar char="•"/>
            </a:pPr>
            <a:r>
              <a:rPr lang="en-US" dirty="0"/>
              <a:t>know exactly what you are setting out to achieve, and why;</a:t>
            </a:r>
            <a:endParaRPr lang="en-AU" dirty="0"/>
          </a:p>
          <a:p>
            <a:pPr marL="228600" indent="-228600" eaLnBrk="1" hangingPunct="1">
              <a:buFontTx/>
              <a:buChar char="•"/>
            </a:pPr>
            <a:r>
              <a:rPr lang="en-US" dirty="0"/>
              <a:t>have composed, agreed upon, and signed the Project Brief;</a:t>
            </a:r>
            <a:endParaRPr lang="en-AU" dirty="0"/>
          </a:p>
          <a:p>
            <a:pPr marL="228600" indent="-228600" eaLnBrk="1" hangingPunct="1">
              <a:buFontTx/>
              <a:buChar char="•"/>
            </a:pPr>
            <a:r>
              <a:rPr lang="en-US" dirty="0"/>
              <a:t>have planned how you will set about tackling the work;</a:t>
            </a:r>
            <a:endParaRPr lang="en-AU" dirty="0"/>
          </a:p>
          <a:p>
            <a:pPr marL="228600" indent="-228600" eaLnBrk="1" hangingPunct="1">
              <a:buFontTx/>
              <a:buChar char="•"/>
            </a:pPr>
            <a:r>
              <a:rPr lang="en-US" dirty="0"/>
              <a:t>have requested the resources needed at the CEED Partner's site and the university;</a:t>
            </a:r>
            <a:endParaRPr lang="en-AU" dirty="0"/>
          </a:p>
          <a:p>
            <a:pPr marL="228600" indent="-228600" eaLnBrk="1" hangingPunct="1">
              <a:buFontTx/>
              <a:buChar char="•"/>
            </a:pPr>
            <a:r>
              <a:rPr lang="en-US" dirty="0"/>
              <a:t>have started accumulating relevant reference material;</a:t>
            </a:r>
            <a:endParaRPr lang="en-AU" dirty="0"/>
          </a:p>
          <a:p>
            <a:pPr marL="228600" indent="-228600" eaLnBrk="1" hangingPunct="1">
              <a:buFontTx/>
              <a:buChar char="•"/>
            </a:pPr>
            <a:r>
              <a:rPr lang="en-US" dirty="0"/>
              <a:t>have set up the structure for your planning and documentation system;</a:t>
            </a:r>
            <a:endParaRPr lang="en-AU" dirty="0"/>
          </a:p>
          <a:p>
            <a:pPr marL="228600" indent="-228600" eaLnBrk="1" hangingPunct="1">
              <a:buFontTx/>
              <a:buChar char="•"/>
            </a:pPr>
            <a:r>
              <a:rPr lang="en-US" dirty="0"/>
              <a:t>have begun to build up key skills and knowledge;</a:t>
            </a:r>
            <a:endParaRPr lang="en-AU" dirty="0"/>
          </a:p>
          <a:p>
            <a:pPr marL="228600" indent="-228600" eaLnBrk="1" hangingPunct="1">
              <a:buFontTx/>
              <a:buChar char="•"/>
            </a:pPr>
            <a:r>
              <a:rPr lang="en-US" dirty="0"/>
              <a:t>be ready to outline your approach in a brief presentation.</a:t>
            </a:r>
            <a:endParaRPr lang="en-AU" dirty="0"/>
          </a:p>
          <a:p>
            <a:pPr marL="228600" indent="-228600" eaLnBrk="1" hangingPunct="1"/>
            <a:r>
              <a:rPr lang="en-US" dirty="0"/>
              <a:t>It is very beneficial for you to be ready for more detailed work by the time you commence work on site.</a:t>
            </a:r>
          </a:p>
          <a:p>
            <a:pPr marL="228600" indent="-228600" eaLnBrk="1" hangingPunct="1"/>
            <a:endParaRPr lang="en-AU"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42E6DBCB-9D9B-314F-ADE1-3460F5FC03B2}" type="slidenum">
              <a:rPr lang="en-US"/>
              <a:pPr/>
              <a:t>42</a:t>
            </a:fld>
            <a:endParaRPr lang="en-US" dirty="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marL="228600" indent="-228600" eaLnBrk="1" hangingPunct="1"/>
            <a:r>
              <a:rPr lang="en-US" dirty="0"/>
              <a:t>While we all hope your CEED project start-up will go smoothly and according to plan, sometimes there are unavoidable delays. Aim to achieve as much as possible of the following before you start site work. In some cases that will not be possible, in which case, simply achieve what you can and aim to get the rest done in the early part of the first site work period.</a:t>
            </a:r>
          </a:p>
          <a:p>
            <a:pPr marL="228600" indent="-228600" eaLnBrk="1" hangingPunct="1"/>
            <a:r>
              <a:rPr lang="en-US" dirty="0"/>
              <a:t>Whatever your starting date, you will not make much progress on the actual solution of the problem before starting site work. Helpful goals would be to:</a:t>
            </a:r>
            <a:endParaRPr lang="en-AU" dirty="0"/>
          </a:p>
          <a:p>
            <a:pPr marL="228600" indent="-228600" eaLnBrk="1" hangingPunct="1">
              <a:buFontTx/>
              <a:buChar char="•"/>
            </a:pPr>
            <a:r>
              <a:rPr lang="en-US" dirty="0"/>
              <a:t>know exactly what you are setting out to achieve, and why;</a:t>
            </a:r>
            <a:endParaRPr lang="en-AU" dirty="0"/>
          </a:p>
          <a:p>
            <a:pPr marL="228600" indent="-228600" eaLnBrk="1" hangingPunct="1">
              <a:buFontTx/>
              <a:buChar char="•"/>
            </a:pPr>
            <a:r>
              <a:rPr lang="en-US" dirty="0"/>
              <a:t>have composed, agreed upon, and signed the Project Brief;</a:t>
            </a:r>
            <a:endParaRPr lang="en-AU" dirty="0"/>
          </a:p>
          <a:p>
            <a:pPr marL="228600" indent="-228600" eaLnBrk="1" hangingPunct="1">
              <a:buFontTx/>
              <a:buChar char="•"/>
            </a:pPr>
            <a:r>
              <a:rPr lang="en-US" dirty="0"/>
              <a:t>have planned how you will set about tackling the work;</a:t>
            </a:r>
            <a:endParaRPr lang="en-AU" dirty="0"/>
          </a:p>
          <a:p>
            <a:pPr marL="228600" indent="-228600" eaLnBrk="1" hangingPunct="1">
              <a:buFontTx/>
              <a:buChar char="•"/>
            </a:pPr>
            <a:r>
              <a:rPr lang="en-US" dirty="0"/>
              <a:t>have requested the resources needed at the CEED Partner's site and the university;</a:t>
            </a:r>
            <a:endParaRPr lang="en-AU" dirty="0"/>
          </a:p>
          <a:p>
            <a:pPr marL="228600" indent="-228600" eaLnBrk="1" hangingPunct="1">
              <a:buFontTx/>
              <a:buChar char="•"/>
            </a:pPr>
            <a:r>
              <a:rPr lang="en-US" dirty="0"/>
              <a:t>have started accumulating relevant reference material;</a:t>
            </a:r>
            <a:endParaRPr lang="en-AU" dirty="0"/>
          </a:p>
          <a:p>
            <a:pPr marL="228600" indent="-228600" eaLnBrk="1" hangingPunct="1">
              <a:buFontTx/>
              <a:buChar char="•"/>
            </a:pPr>
            <a:r>
              <a:rPr lang="en-US" dirty="0"/>
              <a:t>have set up the structure for your planning and documentation system;</a:t>
            </a:r>
            <a:endParaRPr lang="en-AU" dirty="0"/>
          </a:p>
          <a:p>
            <a:pPr marL="228600" indent="-228600" eaLnBrk="1" hangingPunct="1">
              <a:buFontTx/>
              <a:buChar char="•"/>
            </a:pPr>
            <a:r>
              <a:rPr lang="en-US" dirty="0"/>
              <a:t>have begun to build up key skills and knowledge;</a:t>
            </a:r>
            <a:endParaRPr lang="en-AU" dirty="0"/>
          </a:p>
          <a:p>
            <a:pPr marL="228600" indent="-228600" eaLnBrk="1" hangingPunct="1">
              <a:buFontTx/>
              <a:buChar char="•"/>
            </a:pPr>
            <a:r>
              <a:rPr lang="en-US" dirty="0"/>
              <a:t>be ready to outline your approach in a brief presentation.</a:t>
            </a:r>
            <a:endParaRPr lang="en-AU" dirty="0"/>
          </a:p>
          <a:p>
            <a:pPr marL="228600" indent="-228600" eaLnBrk="1" hangingPunct="1"/>
            <a:r>
              <a:rPr lang="en-US" dirty="0"/>
              <a:t>It is very beneficial for you to be ready for more detailed work by the time you commence work on site.</a:t>
            </a:r>
          </a:p>
          <a:p>
            <a:pPr marL="228600" indent="-228600" eaLnBrk="1" hangingPunct="1"/>
            <a:endParaRPr lang="en-AU"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42E6DBCB-9D9B-314F-ADE1-3460F5FC03B2}" type="slidenum">
              <a:rPr lang="en-US"/>
              <a:pPr/>
              <a:t>44</a:t>
            </a:fld>
            <a:endParaRPr lang="en-US" dirty="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marL="228600" indent="-228600" eaLnBrk="1" hangingPunct="1"/>
            <a:r>
              <a:rPr lang="en-US" dirty="0"/>
              <a:t>While we all hope your CEED project start-up will go smoothly and according to plan, sometimes there are unavoidable delays. Aim to achieve as much as possible of the following before you start site work. In some cases that will not be possible, in which case, simply achieve what you can and aim to get the rest done in the early part of the first site work period.</a:t>
            </a:r>
          </a:p>
          <a:p>
            <a:pPr marL="228600" indent="-228600" eaLnBrk="1" hangingPunct="1"/>
            <a:r>
              <a:rPr lang="en-US" dirty="0"/>
              <a:t>Whatever your starting date, you will not make much progress on the actual solution of the problem before starting site work. Helpful goals would be to:</a:t>
            </a:r>
            <a:endParaRPr lang="en-AU" dirty="0"/>
          </a:p>
          <a:p>
            <a:pPr marL="228600" indent="-228600" eaLnBrk="1" hangingPunct="1">
              <a:buFontTx/>
              <a:buChar char="•"/>
            </a:pPr>
            <a:r>
              <a:rPr lang="en-US" dirty="0"/>
              <a:t>know exactly what you are setting out to achieve, and why;</a:t>
            </a:r>
            <a:endParaRPr lang="en-AU" dirty="0"/>
          </a:p>
          <a:p>
            <a:pPr marL="228600" indent="-228600" eaLnBrk="1" hangingPunct="1">
              <a:buFontTx/>
              <a:buChar char="•"/>
            </a:pPr>
            <a:r>
              <a:rPr lang="en-US" dirty="0"/>
              <a:t>have composed, agreed upon, and signed the Project Brief;</a:t>
            </a:r>
            <a:endParaRPr lang="en-AU" dirty="0"/>
          </a:p>
          <a:p>
            <a:pPr marL="228600" indent="-228600" eaLnBrk="1" hangingPunct="1">
              <a:buFontTx/>
              <a:buChar char="•"/>
            </a:pPr>
            <a:r>
              <a:rPr lang="en-US" dirty="0"/>
              <a:t>have planned how you will set about tackling the work;</a:t>
            </a:r>
            <a:endParaRPr lang="en-AU" dirty="0"/>
          </a:p>
          <a:p>
            <a:pPr marL="228600" indent="-228600" eaLnBrk="1" hangingPunct="1">
              <a:buFontTx/>
              <a:buChar char="•"/>
            </a:pPr>
            <a:r>
              <a:rPr lang="en-US" dirty="0"/>
              <a:t>have requested the resources needed at the CEED Partner's site and the university;</a:t>
            </a:r>
            <a:endParaRPr lang="en-AU" dirty="0"/>
          </a:p>
          <a:p>
            <a:pPr marL="228600" indent="-228600" eaLnBrk="1" hangingPunct="1">
              <a:buFontTx/>
              <a:buChar char="•"/>
            </a:pPr>
            <a:r>
              <a:rPr lang="en-US" dirty="0"/>
              <a:t>have started accumulating relevant reference material;</a:t>
            </a:r>
            <a:endParaRPr lang="en-AU" dirty="0"/>
          </a:p>
          <a:p>
            <a:pPr marL="228600" indent="-228600" eaLnBrk="1" hangingPunct="1">
              <a:buFontTx/>
              <a:buChar char="•"/>
            </a:pPr>
            <a:r>
              <a:rPr lang="en-US" dirty="0"/>
              <a:t>have set up the structure for your planning and documentation system;</a:t>
            </a:r>
            <a:endParaRPr lang="en-AU" dirty="0"/>
          </a:p>
          <a:p>
            <a:pPr marL="228600" indent="-228600" eaLnBrk="1" hangingPunct="1">
              <a:buFontTx/>
              <a:buChar char="•"/>
            </a:pPr>
            <a:r>
              <a:rPr lang="en-US" dirty="0"/>
              <a:t>have begun to build up key skills and knowledge;</a:t>
            </a:r>
            <a:endParaRPr lang="en-AU" dirty="0"/>
          </a:p>
          <a:p>
            <a:pPr marL="228600" indent="-228600" eaLnBrk="1" hangingPunct="1">
              <a:buFontTx/>
              <a:buChar char="•"/>
            </a:pPr>
            <a:r>
              <a:rPr lang="en-US" dirty="0"/>
              <a:t>be ready to outline your approach in a brief presentation.</a:t>
            </a:r>
            <a:endParaRPr lang="en-AU" dirty="0"/>
          </a:p>
          <a:p>
            <a:pPr marL="228600" indent="-228600" eaLnBrk="1" hangingPunct="1"/>
            <a:r>
              <a:rPr lang="en-US" dirty="0"/>
              <a:t>It is very beneficial for you to be ready for more detailed work by the time you commence work on site.</a:t>
            </a:r>
          </a:p>
          <a:p>
            <a:pPr marL="228600" indent="-228600" eaLnBrk="1" hangingPunct="1"/>
            <a:endParaRPr lang="en-AU"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p>
            <a:fld id="{9A5C77A2-8156-4DEB-B6F7-48553EDF2356}" type="slidenum">
              <a:rPr lang="en-US" smtClean="0">
                <a:latin typeface="Arial" charset="0"/>
                <a:ea typeface="MS PGothic" pitchFamily="34" charset="-128"/>
              </a:rPr>
              <a:pPr/>
              <a:t>45</a:t>
            </a:fld>
            <a:endParaRPr lang="en-US" smtClean="0">
              <a:latin typeface="Arial" charset="0"/>
              <a:ea typeface="MS PGothic" pitchFamily="34" charset="-128"/>
            </a:endParaRPr>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p:spPr>
        <p:txBody>
          <a:bodyPr/>
          <a:lstStyle/>
          <a:p>
            <a:pPr eaLnBrk="1" hangingPunct="1"/>
            <a:endParaRPr lang="en-US" smtClean="0">
              <a:latin typeface="Arial" charset="0"/>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42E6DBCB-9D9B-314F-ADE1-3460F5FC03B2}" type="slidenum">
              <a:rPr lang="en-US"/>
              <a:pPr/>
              <a:t>46</a:t>
            </a:fld>
            <a:endParaRPr lang="en-US" dirty="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marL="228600" indent="-228600" eaLnBrk="1" hangingPunct="1"/>
            <a:endParaRPr lang="en-AU"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42E6DBCB-9D9B-314F-ADE1-3460F5FC03B2}" type="slidenum">
              <a:rPr lang="en-US"/>
              <a:pPr/>
              <a:t>47</a:t>
            </a:fld>
            <a:endParaRPr lang="en-US" dirty="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marL="228600" indent="-228600" eaLnBrk="1" hangingPunct="1"/>
            <a:endParaRPr lang="en-AU"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42E6DBCB-9D9B-314F-ADE1-3460F5FC03B2}" type="slidenum">
              <a:rPr lang="en-US"/>
              <a:pPr/>
              <a:t>48</a:t>
            </a:fld>
            <a:endParaRPr lang="en-US" dirty="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marL="228600" indent="-228600" eaLnBrk="1" hangingPunct="1"/>
            <a:endParaRPr lang="en-AU"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42E6DBCB-9D9B-314F-ADE1-3460F5FC03B2}" type="slidenum">
              <a:rPr lang="en-US"/>
              <a:pPr/>
              <a:t>49</a:t>
            </a:fld>
            <a:endParaRPr lang="en-US" dirty="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marL="228600" indent="-228600" eaLnBrk="1" hangingPunct="1"/>
            <a:endParaRPr lang="en-A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C277500-868B-4048-BD6E-7D518B0611BC}" type="slidenum">
              <a:rPr lang="en-US">
                <a:latin typeface="Arial" pitchFamily="-109" charset="0"/>
                <a:ea typeface="ＭＳ Ｐゴシック" pitchFamily="-109" charset="-128"/>
                <a:cs typeface="ＭＳ Ｐゴシック" pitchFamily="-109" charset="-128"/>
              </a:rPr>
              <a:pPr/>
              <a:t>16</a:t>
            </a:fld>
            <a:endParaRPr lang="en-US">
              <a:latin typeface="Arial" pitchFamily="-109" charset="0"/>
              <a:ea typeface="ＭＳ Ｐゴシック" pitchFamily="-109" charset="-128"/>
              <a:cs typeface="ＭＳ Ｐゴシック" pitchFamily="-109" charset="-128"/>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endParaRPr lang="en-US">
              <a:latin typeface="Arial" pitchFamily="-109" charset="0"/>
              <a:ea typeface="ＭＳ Ｐゴシック" pitchFamily="-109" charset="-128"/>
              <a:cs typeface="Arial" pitchFamily="-109"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42E6DBCB-9D9B-314F-ADE1-3460F5FC03B2}" type="slidenum">
              <a:rPr lang="en-US"/>
              <a:pPr/>
              <a:t>50</a:t>
            </a:fld>
            <a:endParaRPr lang="en-US" dirty="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marL="228600" indent="-228600" eaLnBrk="1" hangingPunct="1"/>
            <a:r>
              <a:rPr lang="en-US" dirty="0"/>
              <a:t>While we all hope your CEED project start-up will go smoothly and according to plan, sometimes there are unavoidable delays. Aim to achieve as much as possible of the following before you start site work. In some cases that will not be possible, in which case, simply achieve what you can and aim to get the rest done in the early part of the first site work period.</a:t>
            </a:r>
          </a:p>
          <a:p>
            <a:pPr marL="228600" indent="-228600" eaLnBrk="1" hangingPunct="1"/>
            <a:r>
              <a:rPr lang="en-US" dirty="0"/>
              <a:t>Whatever your starting date, you will not make much progress on the actual solution of the problem before starting site work. Helpful goals would be to:</a:t>
            </a:r>
            <a:endParaRPr lang="en-AU" dirty="0"/>
          </a:p>
          <a:p>
            <a:pPr marL="228600" indent="-228600" eaLnBrk="1" hangingPunct="1">
              <a:buFontTx/>
              <a:buChar char="•"/>
            </a:pPr>
            <a:r>
              <a:rPr lang="en-US" dirty="0"/>
              <a:t>know exactly what you are setting out to achieve, and why;</a:t>
            </a:r>
            <a:endParaRPr lang="en-AU" dirty="0"/>
          </a:p>
          <a:p>
            <a:pPr marL="228600" indent="-228600" eaLnBrk="1" hangingPunct="1">
              <a:buFontTx/>
              <a:buChar char="•"/>
            </a:pPr>
            <a:r>
              <a:rPr lang="en-US" dirty="0"/>
              <a:t>have composed, agreed upon, and signed the Project Brief;</a:t>
            </a:r>
            <a:endParaRPr lang="en-AU" dirty="0"/>
          </a:p>
          <a:p>
            <a:pPr marL="228600" indent="-228600" eaLnBrk="1" hangingPunct="1">
              <a:buFontTx/>
              <a:buChar char="•"/>
            </a:pPr>
            <a:r>
              <a:rPr lang="en-US" dirty="0"/>
              <a:t>have planned how you will set about tackling the work;</a:t>
            </a:r>
            <a:endParaRPr lang="en-AU" dirty="0"/>
          </a:p>
          <a:p>
            <a:pPr marL="228600" indent="-228600" eaLnBrk="1" hangingPunct="1">
              <a:buFontTx/>
              <a:buChar char="•"/>
            </a:pPr>
            <a:r>
              <a:rPr lang="en-US" dirty="0"/>
              <a:t>have requested the resources needed at the CEED Partner's site and the university;</a:t>
            </a:r>
            <a:endParaRPr lang="en-AU" dirty="0"/>
          </a:p>
          <a:p>
            <a:pPr marL="228600" indent="-228600" eaLnBrk="1" hangingPunct="1">
              <a:buFontTx/>
              <a:buChar char="•"/>
            </a:pPr>
            <a:r>
              <a:rPr lang="en-US" dirty="0"/>
              <a:t>have started accumulating relevant reference material;</a:t>
            </a:r>
            <a:endParaRPr lang="en-AU" dirty="0"/>
          </a:p>
          <a:p>
            <a:pPr marL="228600" indent="-228600" eaLnBrk="1" hangingPunct="1">
              <a:buFontTx/>
              <a:buChar char="•"/>
            </a:pPr>
            <a:r>
              <a:rPr lang="en-US" dirty="0"/>
              <a:t>have set up the structure for your planning and documentation system;</a:t>
            </a:r>
            <a:endParaRPr lang="en-AU" dirty="0"/>
          </a:p>
          <a:p>
            <a:pPr marL="228600" indent="-228600" eaLnBrk="1" hangingPunct="1">
              <a:buFontTx/>
              <a:buChar char="•"/>
            </a:pPr>
            <a:r>
              <a:rPr lang="en-US" dirty="0"/>
              <a:t>have begun to build up key skills and knowledge;</a:t>
            </a:r>
            <a:endParaRPr lang="en-AU" dirty="0"/>
          </a:p>
          <a:p>
            <a:pPr marL="228600" indent="-228600" eaLnBrk="1" hangingPunct="1">
              <a:buFontTx/>
              <a:buChar char="•"/>
            </a:pPr>
            <a:r>
              <a:rPr lang="en-US" dirty="0"/>
              <a:t>be ready to outline your approach in a brief presentation.</a:t>
            </a:r>
            <a:endParaRPr lang="en-AU" dirty="0"/>
          </a:p>
          <a:p>
            <a:pPr marL="228600" indent="-228600" eaLnBrk="1" hangingPunct="1"/>
            <a:r>
              <a:rPr lang="en-US" dirty="0"/>
              <a:t>It is very beneficial for you to be ready for more detailed work by the time you commence work on site.</a:t>
            </a:r>
          </a:p>
          <a:p>
            <a:pPr marL="228600" indent="-228600" eaLnBrk="1" hangingPunct="1"/>
            <a:endParaRPr lang="en-AU"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42E6DBCB-9D9B-314F-ADE1-3460F5FC03B2}" type="slidenum">
              <a:rPr lang="en-US"/>
              <a:pPr/>
              <a:t>51</a:t>
            </a:fld>
            <a:endParaRPr lang="en-US" dirty="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marL="228600" indent="-228600" eaLnBrk="1" hangingPunct="1"/>
            <a:r>
              <a:rPr lang="en-US" dirty="0"/>
              <a:t>While we all hope your CEED project start-up will go smoothly and according to plan, sometimes there are unavoidable delays. Aim to achieve as much as possible of the following before you start site work. In some cases that will not be possible, in which case, simply achieve what you can and aim to get the rest done in the early part of the first site work period.</a:t>
            </a:r>
          </a:p>
          <a:p>
            <a:pPr marL="228600" indent="-228600" eaLnBrk="1" hangingPunct="1"/>
            <a:r>
              <a:rPr lang="en-US" dirty="0"/>
              <a:t>Whatever your starting date, you will not make much progress on the actual solution of the problem before starting site work. Helpful goals would be to:</a:t>
            </a:r>
            <a:endParaRPr lang="en-AU" dirty="0"/>
          </a:p>
          <a:p>
            <a:pPr marL="228600" indent="-228600" eaLnBrk="1" hangingPunct="1">
              <a:buFontTx/>
              <a:buChar char="•"/>
            </a:pPr>
            <a:r>
              <a:rPr lang="en-US" dirty="0"/>
              <a:t>know exactly what you are setting out to achieve, and why;</a:t>
            </a:r>
            <a:endParaRPr lang="en-AU" dirty="0"/>
          </a:p>
          <a:p>
            <a:pPr marL="228600" indent="-228600" eaLnBrk="1" hangingPunct="1">
              <a:buFontTx/>
              <a:buChar char="•"/>
            </a:pPr>
            <a:r>
              <a:rPr lang="en-US" dirty="0"/>
              <a:t>have composed, agreed upon, and signed the Project Brief;</a:t>
            </a:r>
            <a:endParaRPr lang="en-AU" dirty="0"/>
          </a:p>
          <a:p>
            <a:pPr marL="228600" indent="-228600" eaLnBrk="1" hangingPunct="1">
              <a:buFontTx/>
              <a:buChar char="•"/>
            </a:pPr>
            <a:r>
              <a:rPr lang="en-US" dirty="0"/>
              <a:t>have planned how you will set about tackling the work;</a:t>
            </a:r>
            <a:endParaRPr lang="en-AU" dirty="0"/>
          </a:p>
          <a:p>
            <a:pPr marL="228600" indent="-228600" eaLnBrk="1" hangingPunct="1">
              <a:buFontTx/>
              <a:buChar char="•"/>
            </a:pPr>
            <a:r>
              <a:rPr lang="en-US" dirty="0"/>
              <a:t>have requested the resources needed at the CEED Partner's site and the university;</a:t>
            </a:r>
            <a:endParaRPr lang="en-AU" dirty="0"/>
          </a:p>
          <a:p>
            <a:pPr marL="228600" indent="-228600" eaLnBrk="1" hangingPunct="1">
              <a:buFontTx/>
              <a:buChar char="•"/>
            </a:pPr>
            <a:r>
              <a:rPr lang="en-US" dirty="0"/>
              <a:t>have started accumulating relevant reference material;</a:t>
            </a:r>
            <a:endParaRPr lang="en-AU" dirty="0"/>
          </a:p>
          <a:p>
            <a:pPr marL="228600" indent="-228600" eaLnBrk="1" hangingPunct="1">
              <a:buFontTx/>
              <a:buChar char="•"/>
            </a:pPr>
            <a:r>
              <a:rPr lang="en-US" dirty="0"/>
              <a:t>have set up the structure for your planning and documentation system;</a:t>
            </a:r>
            <a:endParaRPr lang="en-AU" dirty="0"/>
          </a:p>
          <a:p>
            <a:pPr marL="228600" indent="-228600" eaLnBrk="1" hangingPunct="1">
              <a:buFontTx/>
              <a:buChar char="•"/>
            </a:pPr>
            <a:r>
              <a:rPr lang="en-US" dirty="0"/>
              <a:t>have begun to build up key skills and knowledge;</a:t>
            </a:r>
            <a:endParaRPr lang="en-AU" dirty="0"/>
          </a:p>
          <a:p>
            <a:pPr marL="228600" indent="-228600" eaLnBrk="1" hangingPunct="1">
              <a:buFontTx/>
              <a:buChar char="•"/>
            </a:pPr>
            <a:r>
              <a:rPr lang="en-US" dirty="0"/>
              <a:t>be ready to outline your approach in a brief presentation.</a:t>
            </a:r>
            <a:endParaRPr lang="en-AU" dirty="0"/>
          </a:p>
          <a:p>
            <a:pPr marL="228600" indent="-228600" eaLnBrk="1" hangingPunct="1"/>
            <a:r>
              <a:rPr lang="en-US" dirty="0"/>
              <a:t>It is very beneficial for you to be ready for more detailed work by the time you commence work on site.</a:t>
            </a:r>
          </a:p>
          <a:p>
            <a:pPr marL="228600" indent="-228600" eaLnBrk="1" hangingPunct="1"/>
            <a:endParaRPr lang="en-AU"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42E6DBCB-9D9B-314F-ADE1-3460F5FC03B2}" type="slidenum">
              <a:rPr lang="en-US"/>
              <a:pPr/>
              <a:t>52</a:t>
            </a:fld>
            <a:endParaRPr lang="en-US" dirty="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marL="228600" indent="-228600" eaLnBrk="1" hangingPunct="1"/>
            <a:r>
              <a:rPr lang="en-US" dirty="0"/>
              <a:t>While we all hope your CEED project start-up will go smoothly and according to plan, sometimes there are unavoidable delays. Aim to achieve as much as possible of the following before you start site work. In some cases that will not be possible, in which case, simply achieve what you can and aim to get the rest done in the early part of the first site work period.</a:t>
            </a:r>
          </a:p>
          <a:p>
            <a:pPr marL="228600" indent="-228600" eaLnBrk="1" hangingPunct="1"/>
            <a:r>
              <a:rPr lang="en-US" dirty="0"/>
              <a:t>Whatever your starting date, you will not make much progress on the actual solution of the problem before starting site work. Helpful goals would be to:</a:t>
            </a:r>
            <a:endParaRPr lang="en-AU" dirty="0"/>
          </a:p>
          <a:p>
            <a:pPr marL="228600" indent="-228600" eaLnBrk="1" hangingPunct="1">
              <a:buFontTx/>
              <a:buChar char="•"/>
            </a:pPr>
            <a:r>
              <a:rPr lang="en-US" dirty="0"/>
              <a:t>know exactly what you are setting out to achieve, and why;</a:t>
            </a:r>
            <a:endParaRPr lang="en-AU" dirty="0"/>
          </a:p>
          <a:p>
            <a:pPr marL="228600" indent="-228600" eaLnBrk="1" hangingPunct="1">
              <a:buFontTx/>
              <a:buChar char="•"/>
            </a:pPr>
            <a:r>
              <a:rPr lang="en-US" dirty="0"/>
              <a:t>have composed, agreed upon, and signed the Project Brief;</a:t>
            </a:r>
            <a:endParaRPr lang="en-AU" dirty="0"/>
          </a:p>
          <a:p>
            <a:pPr marL="228600" indent="-228600" eaLnBrk="1" hangingPunct="1">
              <a:buFontTx/>
              <a:buChar char="•"/>
            </a:pPr>
            <a:r>
              <a:rPr lang="en-US" dirty="0"/>
              <a:t>have planned how you will set about tackling the work;</a:t>
            </a:r>
            <a:endParaRPr lang="en-AU" dirty="0"/>
          </a:p>
          <a:p>
            <a:pPr marL="228600" indent="-228600" eaLnBrk="1" hangingPunct="1">
              <a:buFontTx/>
              <a:buChar char="•"/>
            </a:pPr>
            <a:r>
              <a:rPr lang="en-US" dirty="0"/>
              <a:t>have requested the resources needed at the CEED Partner's site and the university;</a:t>
            </a:r>
            <a:endParaRPr lang="en-AU" dirty="0"/>
          </a:p>
          <a:p>
            <a:pPr marL="228600" indent="-228600" eaLnBrk="1" hangingPunct="1">
              <a:buFontTx/>
              <a:buChar char="•"/>
            </a:pPr>
            <a:r>
              <a:rPr lang="en-US" dirty="0"/>
              <a:t>have started accumulating relevant reference material;</a:t>
            </a:r>
            <a:endParaRPr lang="en-AU" dirty="0"/>
          </a:p>
          <a:p>
            <a:pPr marL="228600" indent="-228600" eaLnBrk="1" hangingPunct="1">
              <a:buFontTx/>
              <a:buChar char="•"/>
            </a:pPr>
            <a:r>
              <a:rPr lang="en-US" dirty="0"/>
              <a:t>have set up the structure for your planning and documentation system;</a:t>
            </a:r>
            <a:endParaRPr lang="en-AU" dirty="0"/>
          </a:p>
          <a:p>
            <a:pPr marL="228600" indent="-228600" eaLnBrk="1" hangingPunct="1">
              <a:buFontTx/>
              <a:buChar char="•"/>
            </a:pPr>
            <a:r>
              <a:rPr lang="en-US" dirty="0"/>
              <a:t>have begun to build up key skills and knowledge;</a:t>
            </a:r>
            <a:endParaRPr lang="en-AU" dirty="0"/>
          </a:p>
          <a:p>
            <a:pPr marL="228600" indent="-228600" eaLnBrk="1" hangingPunct="1">
              <a:buFontTx/>
              <a:buChar char="•"/>
            </a:pPr>
            <a:r>
              <a:rPr lang="en-US" dirty="0"/>
              <a:t>be ready to outline your approach in a brief presentation.</a:t>
            </a:r>
            <a:endParaRPr lang="en-AU" dirty="0"/>
          </a:p>
          <a:p>
            <a:pPr marL="228600" indent="-228600" eaLnBrk="1" hangingPunct="1"/>
            <a:r>
              <a:rPr lang="en-US" dirty="0"/>
              <a:t>It is very beneficial for you to be ready for more detailed work by the time you commence work on site.</a:t>
            </a:r>
          </a:p>
          <a:p>
            <a:pPr marL="228600" indent="-228600" eaLnBrk="1" hangingPunct="1"/>
            <a:endParaRPr lang="en-AU"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42E6DBCB-9D9B-314F-ADE1-3460F5FC03B2}" type="slidenum">
              <a:rPr lang="en-US"/>
              <a:pPr/>
              <a:t>53</a:t>
            </a:fld>
            <a:endParaRPr lang="en-US" dirty="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marL="228600" indent="-228600" eaLnBrk="1" hangingPunct="1"/>
            <a:r>
              <a:rPr lang="en-US" dirty="0"/>
              <a:t>While we all hope your CEED project start-up will go smoothly and according to plan, sometimes there are unavoidable delays. Aim to achieve as much as possible of the following before you start site work. In some cases that will not be possible, in which case, simply achieve what you can and aim to get the rest done in the early part of the first site work period.</a:t>
            </a:r>
          </a:p>
          <a:p>
            <a:pPr marL="228600" indent="-228600" eaLnBrk="1" hangingPunct="1"/>
            <a:r>
              <a:rPr lang="en-US" dirty="0"/>
              <a:t>Whatever your starting date, you will not make much progress on the actual solution of the problem before starting site work. Helpful goals would be to:</a:t>
            </a:r>
            <a:endParaRPr lang="en-AU" dirty="0"/>
          </a:p>
          <a:p>
            <a:pPr marL="228600" indent="-228600" eaLnBrk="1" hangingPunct="1">
              <a:buFontTx/>
              <a:buChar char="•"/>
            </a:pPr>
            <a:r>
              <a:rPr lang="en-US" dirty="0"/>
              <a:t>know exactly what you are setting out to achieve, and why;</a:t>
            </a:r>
            <a:endParaRPr lang="en-AU" dirty="0"/>
          </a:p>
          <a:p>
            <a:pPr marL="228600" indent="-228600" eaLnBrk="1" hangingPunct="1">
              <a:buFontTx/>
              <a:buChar char="•"/>
            </a:pPr>
            <a:r>
              <a:rPr lang="en-US" dirty="0"/>
              <a:t>have composed, agreed upon, and signed the Project Brief;</a:t>
            </a:r>
            <a:endParaRPr lang="en-AU" dirty="0"/>
          </a:p>
          <a:p>
            <a:pPr marL="228600" indent="-228600" eaLnBrk="1" hangingPunct="1">
              <a:buFontTx/>
              <a:buChar char="•"/>
            </a:pPr>
            <a:r>
              <a:rPr lang="en-US" dirty="0"/>
              <a:t>have planned how you will set about tackling the work;</a:t>
            </a:r>
            <a:endParaRPr lang="en-AU" dirty="0"/>
          </a:p>
          <a:p>
            <a:pPr marL="228600" indent="-228600" eaLnBrk="1" hangingPunct="1">
              <a:buFontTx/>
              <a:buChar char="•"/>
            </a:pPr>
            <a:r>
              <a:rPr lang="en-US" dirty="0"/>
              <a:t>have requested the resources needed at the CEED Partner's site and the university;</a:t>
            </a:r>
            <a:endParaRPr lang="en-AU" dirty="0"/>
          </a:p>
          <a:p>
            <a:pPr marL="228600" indent="-228600" eaLnBrk="1" hangingPunct="1">
              <a:buFontTx/>
              <a:buChar char="•"/>
            </a:pPr>
            <a:r>
              <a:rPr lang="en-US" dirty="0"/>
              <a:t>have started accumulating relevant reference material;</a:t>
            </a:r>
            <a:endParaRPr lang="en-AU" dirty="0"/>
          </a:p>
          <a:p>
            <a:pPr marL="228600" indent="-228600" eaLnBrk="1" hangingPunct="1">
              <a:buFontTx/>
              <a:buChar char="•"/>
            </a:pPr>
            <a:r>
              <a:rPr lang="en-US" dirty="0"/>
              <a:t>have set up the structure for your planning and documentation system;</a:t>
            </a:r>
            <a:endParaRPr lang="en-AU" dirty="0"/>
          </a:p>
          <a:p>
            <a:pPr marL="228600" indent="-228600" eaLnBrk="1" hangingPunct="1">
              <a:buFontTx/>
              <a:buChar char="•"/>
            </a:pPr>
            <a:r>
              <a:rPr lang="en-US" dirty="0"/>
              <a:t>have begun to build up key skills and knowledge;</a:t>
            </a:r>
            <a:endParaRPr lang="en-AU" dirty="0"/>
          </a:p>
          <a:p>
            <a:pPr marL="228600" indent="-228600" eaLnBrk="1" hangingPunct="1">
              <a:buFontTx/>
              <a:buChar char="•"/>
            </a:pPr>
            <a:r>
              <a:rPr lang="en-US" dirty="0"/>
              <a:t>be ready to outline your approach in a brief presentation.</a:t>
            </a:r>
            <a:endParaRPr lang="en-AU" dirty="0"/>
          </a:p>
          <a:p>
            <a:pPr marL="228600" indent="-228600" eaLnBrk="1" hangingPunct="1"/>
            <a:r>
              <a:rPr lang="en-US" dirty="0"/>
              <a:t>It is very beneficial for you to be ready for more detailed work by the time you commence work on site.</a:t>
            </a:r>
          </a:p>
          <a:p>
            <a:pPr marL="228600" indent="-228600" eaLnBrk="1" hangingPunct="1"/>
            <a:endParaRPr lang="en-AU"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42E6DBCB-9D9B-314F-ADE1-3460F5FC03B2}" type="slidenum">
              <a:rPr lang="en-US"/>
              <a:pPr/>
              <a:t>55</a:t>
            </a:fld>
            <a:endParaRPr lang="en-US" dirty="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marL="228600" indent="-228600" eaLnBrk="1" hangingPunct="1"/>
            <a:r>
              <a:rPr lang="en-US" dirty="0"/>
              <a:t>While we all hope your CEED project start-up will go smoothly and according to plan, sometimes there are unavoidable delays. Aim to achieve as much as possible of the following before you start site work. In some cases that will not be possible, in which case, simply achieve what you can and aim to get the rest done in the early part of the first site work period.</a:t>
            </a:r>
          </a:p>
          <a:p>
            <a:pPr marL="228600" indent="-228600" eaLnBrk="1" hangingPunct="1"/>
            <a:r>
              <a:rPr lang="en-US" dirty="0"/>
              <a:t>Whatever your starting date, you will not make much progress on the actual solution of the problem before starting site work. Helpful goals would be to:</a:t>
            </a:r>
            <a:endParaRPr lang="en-AU" dirty="0"/>
          </a:p>
          <a:p>
            <a:pPr marL="228600" indent="-228600" eaLnBrk="1" hangingPunct="1">
              <a:buFontTx/>
              <a:buChar char="•"/>
            </a:pPr>
            <a:r>
              <a:rPr lang="en-US" dirty="0"/>
              <a:t>know exactly what you are setting out to achieve, and why;</a:t>
            </a:r>
            <a:endParaRPr lang="en-AU" dirty="0"/>
          </a:p>
          <a:p>
            <a:pPr marL="228600" indent="-228600" eaLnBrk="1" hangingPunct="1">
              <a:buFontTx/>
              <a:buChar char="•"/>
            </a:pPr>
            <a:r>
              <a:rPr lang="en-US" dirty="0"/>
              <a:t>have composed, agreed upon, and signed the Project Brief;</a:t>
            </a:r>
            <a:endParaRPr lang="en-AU" dirty="0"/>
          </a:p>
          <a:p>
            <a:pPr marL="228600" indent="-228600" eaLnBrk="1" hangingPunct="1">
              <a:buFontTx/>
              <a:buChar char="•"/>
            </a:pPr>
            <a:r>
              <a:rPr lang="en-US" dirty="0"/>
              <a:t>have planned how you will set about tackling the work;</a:t>
            </a:r>
            <a:endParaRPr lang="en-AU" dirty="0"/>
          </a:p>
          <a:p>
            <a:pPr marL="228600" indent="-228600" eaLnBrk="1" hangingPunct="1">
              <a:buFontTx/>
              <a:buChar char="•"/>
            </a:pPr>
            <a:r>
              <a:rPr lang="en-US" dirty="0"/>
              <a:t>have requested the resources needed at the CEED Partner's site and the university;</a:t>
            </a:r>
            <a:endParaRPr lang="en-AU" dirty="0"/>
          </a:p>
          <a:p>
            <a:pPr marL="228600" indent="-228600" eaLnBrk="1" hangingPunct="1">
              <a:buFontTx/>
              <a:buChar char="•"/>
            </a:pPr>
            <a:r>
              <a:rPr lang="en-US" dirty="0"/>
              <a:t>have started accumulating relevant reference material;</a:t>
            </a:r>
            <a:endParaRPr lang="en-AU" dirty="0"/>
          </a:p>
          <a:p>
            <a:pPr marL="228600" indent="-228600" eaLnBrk="1" hangingPunct="1">
              <a:buFontTx/>
              <a:buChar char="•"/>
            </a:pPr>
            <a:r>
              <a:rPr lang="en-US" dirty="0"/>
              <a:t>have set up the structure for your planning and documentation system;</a:t>
            </a:r>
            <a:endParaRPr lang="en-AU" dirty="0"/>
          </a:p>
          <a:p>
            <a:pPr marL="228600" indent="-228600" eaLnBrk="1" hangingPunct="1">
              <a:buFontTx/>
              <a:buChar char="•"/>
            </a:pPr>
            <a:r>
              <a:rPr lang="en-US" dirty="0"/>
              <a:t>have begun to build up key skills and knowledge;</a:t>
            </a:r>
            <a:endParaRPr lang="en-AU" dirty="0"/>
          </a:p>
          <a:p>
            <a:pPr marL="228600" indent="-228600" eaLnBrk="1" hangingPunct="1">
              <a:buFontTx/>
              <a:buChar char="•"/>
            </a:pPr>
            <a:r>
              <a:rPr lang="en-US" dirty="0"/>
              <a:t>be ready to outline your approach in a brief presentation.</a:t>
            </a:r>
            <a:endParaRPr lang="en-AU" dirty="0"/>
          </a:p>
          <a:p>
            <a:pPr marL="228600" indent="-228600" eaLnBrk="1" hangingPunct="1"/>
            <a:r>
              <a:rPr lang="en-US" dirty="0"/>
              <a:t>It is very beneficial for you to be ready for more detailed work by the time you commence work on site.</a:t>
            </a:r>
          </a:p>
          <a:p>
            <a:pPr marL="228600" indent="-228600" eaLnBrk="1" hangingPunct="1"/>
            <a:endParaRPr lang="en-AU"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42E6DBCB-9D9B-314F-ADE1-3460F5FC03B2}" type="slidenum">
              <a:rPr lang="en-US"/>
              <a:pPr/>
              <a:t>56</a:t>
            </a:fld>
            <a:endParaRPr lang="en-US" dirty="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marL="228600" indent="-228600" eaLnBrk="1" hangingPunct="1"/>
            <a:r>
              <a:rPr lang="en-US" dirty="0"/>
              <a:t>While we all hope your CEED project start-up will go smoothly and according to plan, sometimes there are unavoidable delays. Aim to achieve as much as possible of the following before you start site work. In some cases that will not be possible, in which case, simply achieve what you can and aim to get the rest done in the early part of the first site work period.</a:t>
            </a:r>
          </a:p>
          <a:p>
            <a:pPr marL="228600" indent="-228600" eaLnBrk="1" hangingPunct="1"/>
            <a:r>
              <a:rPr lang="en-US" dirty="0"/>
              <a:t>Whatever your starting date, you will not make much progress on the actual solution of the problem before starting site work. Helpful goals would be to:</a:t>
            </a:r>
            <a:endParaRPr lang="en-AU" dirty="0"/>
          </a:p>
          <a:p>
            <a:pPr marL="228600" indent="-228600" eaLnBrk="1" hangingPunct="1">
              <a:buFontTx/>
              <a:buChar char="•"/>
            </a:pPr>
            <a:r>
              <a:rPr lang="en-US" dirty="0"/>
              <a:t>know exactly what you are setting out to achieve, and why;</a:t>
            </a:r>
            <a:endParaRPr lang="en-AU" dirty="0"/>
          </a:p>
          <a:p>
            <a:pPr marL="228600" indent="-228600" eaLnBrk="1" hangingPunct="1">
              <a:buFontTx/>
              <a:buChar char="•"/>
            </a:pPr>
            <a:r>
              <a:rPr lang="en-US" dirty="0"/>
              <a:t>have composed, agreed upon, and signed the Project Brief;</a:t>
            </a:r>
            <a:endParaRPr lang="en-AU" dirty="0"/>
          </a:p>
          <a:p>
            <a:pPr marL="228600" indent="-228600" eaLnBrk="1" hangingPunct="1">
              <a:buFontTx/>
              <a:buChar char="•"/>
            </a:pPr>
            <a:r>
              <a:rPr lang="en-US" dirty="0"/>
              <a:t>have planned how you will set about tackling the work;</a:t>
            </a:r>
            <a:endParaRPr lang="en-AU" dirty="0"/>
          </a:p>
          <a:p>
            <a:pPr marL="228600" indent="-228600" eaLnBrk="1" hangingPunct="1">
              <a:buFontTx/>
              <a:buChar char="•"/>
            </a:pPr>
            <a:r>
              <a:rPr lang="en-US" dirty="0"/>
              <a:t>have requested the resources needed at the CEED Partner's site and the university;</a:t>
            </a:r>
            <a:endParaRPr lang="en-AU" dirty="0"/>
          </a:p>
          <a:p>
            <a:pPr marL="228600" indent="-228600" eaLnBrk="1" hangingPunct="1">
              <a:buFontTx/>
              <a:buChar char="•"/>
            </a:pPr>
            <a:r>
              <a:rPr lang="en-US" dirty="0"/>
              <a:t>have started accumulating relevant reference material;</a:t>
            </a:r>
            <a:endParaRPr lang="en-AU" dirty="0"/>
          </a:p>
          <a:p>
            <a:pPr marL="228600" indent="-228600" eaLnBrk="1" hangingPunct="1">
              <a:buFontTx/>
              <a:buChar char="•"/>
            </a:pPr>
            <a:r>
              <a:rPr lang="en-US" dirty="0"/>
              <a:t>have set up the structure for your planning and documentation system;</a:t>
            </a:r>
            <a:endParaRPr lang="en-AU" dirty="0"/>
          </a:p>
          <a:p>
            <a:pPr marL="228600" indent="-228600" eaLnBrk="1" hangingPunct="1">
              <a:buFontTx/>
              <a:buChar char="•"/>
            </a:pPr>
            <a:r>
              <a:rPr lang="en-US" dirty="0"/>
              <a:t>have begun to build up key skills and knowledge;</a:t>
            </a:r>
            <a:endParaRPr lang="en-AU" dirty="0"/>
          </a:p>
          <a:p>
            <a:pPr marL="228600" indent="-228600" eaLnBrk="1" hangingPunct="1">
              <a:buFontTx/>
              <a:buChar char="•"/>
            </a:pPr>
            <a:r>
              <a:rPr lang="en-US" dirty="0"/>
              <a:t>be ready to outline your approach in a brief presentation.</a:t>
            </a:r>
            <a:endParaRPr lang="en-AU" dirty="0"/>
          </a:p>
          <a:p>
            <a:pPr marL="228600" indent="-228600" eaLnBrk="1" hangingPunct="1"/>
            <a:r>
              <a:rPr lang="en-US" dirty="0"/>
              <a:t>It is very beneficial for you to be ready for more detailed work by the time you commence work on site.</a:t>
            </a:r>
          </a:p>
          <a:p>
            <a:pPr marL="228600" indent="-228600" eaLnBrk="1" hangingPunct="1"/>
            <a:endParaRPr lang="en-AU"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42E6DBCB-9D9B-314F-ADE1-3460F5FC03B2}" type="slidenum">
              <a:rPr lang="en-US"/>
              <a:pPr/>
              <a:t>57</a:t>
            </a:fld>
            <a:endParaRPr lang="en-US" dirty="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marL="228600" indent="-228600" eaLnBrk="1" hangingPunct="1"/>
            <a:r>
              <a:rPr lang="en-US" dirty="0"/>
              <a:t>While we all hope your CEED project start-up will go smoothly and according to plan, sometimes there are unavoidable delays. Aim to achieve as much as possible of the following before you start site work. In some cases that will not be possible, in which case, simply achieve what you can and aim to get the rest done in the early part of the first site work period.</a:t>
            </a:r>
          </a:p>
          <a:p>
            <a:pPr marL="228600" indent="-228600" eaLnBrk="1" hangingPunct="1"/>
            <a:r>
              <a:rPr lang="en-US" dirty="0"/>
              <a:t>Whatever your starting date, you will not make much progress on the actual solution of the problem before starting site work. Helpful goals would be to:</a:t>
            </a:r>
            <a:endParaRPr lang="en-AU" dirty="0"/>
          </a:p>
          <a:p>
            <a:pPr marL="228600" indent="-228600" eaLnBrk="1" hangingPunct="1">
              <a:buFontTx/>
              <a:buChar char="•"/>
            </a:pPr>
            <a:r>
              <a:rPr lang="en-US" dirty="0"/>
              <a:t>know exactly what you are setting out to achieve, and why;</a:t>
            </a:r>
            <a:endParaRPr lang="en-AU" dirty="0"/>
          </a:p>
          <a:p>
            <a:pPr marL="228600" indent="-228600" eaLnBrk="1" hangingPunct="1">
              <a:buFontTx/>
              <a:buChar char="•"/>
            </a:pPr>
            <a:r>
              <a:rPr lang="en-US" dirty="0"/>
              <a:t>have composed, agreed upon, and signed the Project Brief;</a:t>
            </a:r>
            <a:endParaRPr lang="en-AU" dirty="0"/>
          </a:p>
          <a:p>
            <a:pPr marL="228600" indent="-228600" eaLnBrk="1" hangingPunct="1">
              <a:buFontTx/>
              <a:buChar char="•"/>
            </a:pPr>
            <a:r>
              <a:rPr lang="en-US" dirty="0"/>
              <a:t>have planned how you will set about tackling the work;</a:t>
            </a:r>
            <a:endParaRPr lang="en-AU" dirty="0"/>
          </a:p>
          <a:p>
            <a:pPr marL="228600" indent="-228600" eaLnBrk="1" hangingPunct="1">
              <a:buFontTx/>
              <a:buChar char="•"/>
            </a:pPr>
            <a:r>
              <a:rPr lang="en-US" dirty="0"/>
              <a:t>have requested the resources needed at the CEED Partner's site and the university;</a:t>
            </a:r>
            <a:endParaRPr lang="en-AU" dirty="0"/>
          </a:p>
          <a:p>
            <a:pPr marL="228600" indent="-228600" eaLnBrk="1" hangingPunct="1">
              <a:buFontTx/>
              <a:buChar char="•"/>
            </a:pPr>
            <a:r>
              <a:rPr lang="en-US" dirty="0"/>
              <a:t>have started accumulating relevant reference material;</a:t>
            </a:r>
            <a:endParaRPr lang="en-AU" dirty="0"/>
          </a:p>
          <a:p>
            <a:pPr marL="228600" indent="-228600" eaLnBrk="1" hangingPunct="1">
              <a:buFontTx/>
              <a:buChar char="•"/>
            </a:pPr>
            <a:r>
              <a:rPr lang="en-US" dirty="0"/>
              <a:t>have set up the structure for your planning and documentation system;</a:t>
            </a:r>
            <a:endParaRPr lang="en-AU" dirty="0"/>
          </a:p>
          <a:p>
            <a:pPr marL="228600" indent="-228600" eaLnBrk="1" hangingPunct="1">
              <a:buFontTx/>
              <a:buChar char="•"/>
            </a:pPr>
            <a:r>
              <a:rPr lang="en-US" dirty="0"/>
              <a:t>have begun to build up key skills and knowledge;</a:t>
            </a:r>
            <a:endParaRPr lang="en-AU" dirty="0"/>
          </a:p>
          <a:p>
            <a:pPr marL="228600" indent="-228600" eaLnBrk="1" hangingPunct="1">
              <a:buFontTx/>
              <a:buChar char="•"/>
            </a:pPr>
            <a:r>
              <a:rPr lang="en-US" dirty="0"/>
              <a:t>be ready to outline your approach in a brief presentation.</a:t>
            </a:r>
            <a:endParaRPr lang="en-AU" dirty="0"/>
          </a:p>
          <a:p>
            <a:pPr marL="228600" indent="-228600" eaLnBrk="1" hangingPunct="1"/>
            <a:r>
              <a:rPr lang="en-US" dirty="0"/>
              <a:t>It is very beneficial for you to be ready for more detailed work by the time you commence work on site.</a:t>
            </a:r>
          </a:p>
          <a:p>
            <a:pPr marL="228600" indent="-228600" eaLnBrk="1" hangingPunct="1"/>
            <a:endParaRPr lang="en-AU"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42E6DBCB-9D9B-314F-ADE1-3460F5FC03B2}" type="slidenum">
              <a:rPr lang="en-US"/>
              <a:pPr/>
              <a:t>58</a:t>
            </a:fld>
            <a:endParaRPr lang="en-US" dirty="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marL="228600" indent="-228600" eaLnBrk="1" hangingPunct="1"/>
            <a:r>
              <a:rPr lang="en-US" dirty="0"/>
              <a:t>While we all hope your CEED project start-up will go smoothly and according to plan, sometimes there are unavoidable delays. Aim to achieve as much as possible of the following before you start site work. In some cases that will not be possible, in which case, simply achieve what you can and aim to get the rest done in the early part of the first site work period.</a:t>
            </a:r>
          </a:p>
          <a:p>
            <a:pPr marL="228600" indent="-228600" eaLnBrk="1" hangingPunct="1"/>
            <a:r>
              <a:rPr lang="en-US" dirty="0"/>
              <a:t>Whatever your starting date, you will not make much progress on the actual solution of the problem before starting site work. Helpful goals would be to:</a:t>
            </a:r>
            <a:endParaRPr lang="en-AU" dirty="0"/>
          </a:p>
          <a:p>
            <a:pPr marL="228600" indent="-228600" eaLnBrk="1" hangingPunct="1">
              <a:buFontTx/>
              <a:buChar char="•"/>
            </a:pPr>
            <a:r>
              <a:rPr lang="en-US" dirty="0"/>
              <a:t>know exactly what you are setting out to achieve, and why;</a:t>
            </a:r>
            <a:endParaRPr lang="en-AU" dirty="0"/>
          </a:p>
          <a:p>
            <a:pPr marL="228600" indent="-228600" eaLnBrk="1" hangingPunct="1">
              <a:buFontTx/>
              <a:buChar char="•"/>
            </a:pPr>
            <a:r>
              <a:rPr lang="en-US" dirty="0"/>
              <a:t>have composed, agreed upon, and signed the Project Brief;</a:t>
            </a:r>
            <a:endParaRPr lang="en-AU" dirty="0"/>
          </a:p>
          <a:p>
            <a:pPr marL="228600" indent="-228600" eaLnBrk="1" hangingPunct="1">
              <a:buFontTx/>
              <a:buChar char="•"/>
            </a:pPr>
            <a:r>
              <a:rPr lang="en-US" dirty="0"/>
              <a:t>have planned how you will set about tackling the work;</a:t>
            </a:r>
            <a:endParaRPr lang="en-AU" dirty="0"/>
          </a:p>
          <a:p>
            <a:pPr marL="228600" indent="-228600" eaLnBrk="1" hangingPunct="1">
              <a:buFontTx/>
              <a:buChar char="•"/>
            </a:pPr>
            <a:r>
              <a:rPr lang="en-US" dirty="0"/>
              <a:t>have requested the resources needed at the CEED Partner's site and the university;</a:t>
            </a:r>
            <a:endParaRPr lang="en-AU" dirty="0"/>
          </a:p>
          <a:p>
            <a:pPr marL="228600" indent="-228600" eaLnBrk="1" hangingPunct="1">
              <a:buFontTx/>
              <a:buChar char="•"/>
            </a:pPr>
            <a:r>
              <a:rPr lang="en-US" dirty="0"/>
              <a:t>have started accumulating relevant reference material;</a:t>
            </a:r>
            <a:endParaRPr lang="en-AU" dirty="0"/>
          </a:p>
          <a:p>
            <a:pPr marL="228600" indent="-228600" eaLnBrk="1" hangingPunct="1">
              <a:buFontTx/>
              <a:buChar char="•"/>
            </a:pPr>
            <a:r>
              <a:rPr lang="en-US" dirty="0"/>
              <a:t>have set up the structure for your planning and documentation system;</a:t>
            </a:r>
            <a:endParaRPr lang="en-AU" dirty="0"/>
          </a:p>
          <a:p>
            <a:pPr marL="228600" indent="-228600" eaLnBrk="1" hangingPunct="1">
              <a:buFontTx/>
              <a:buChar char="•"/>
            </a:pPr>
            <a:r>
              <a:rPr lang="en-US" dirty="0"/>
              <a:t>have begun to build up key skills and knowledge;</a:t>
            </a:r>
            <a:endParaRPr lang="en-AU" dirty="0"/>
          </a:p>
          <a:p>
            <a:pPr marL="228600" indent="-228600" eaLnBrk="1" hangingPunct="1">
              <a:buFontTx/>
              <a:buChar char="•"/>
            </a:pPr>
            <a:r>
              <a:rPr lang="en-US" dirty="0"/>
              <a:t>be ready to outline your approach in a brief presentation.</a:t>
            </a:r>
            <a:endParaRPr lang="en-AU" dirty="0"/>
          </a:p>
          <a:p>
            <a:pPr marL="228600" indent="-228600" eaLnBrk="1" hangingPunct="1"/>
            <a:r>
              <a:rPr lang="en-US" dirty="0"/>
              <a:t>It is very beneficial for you to be ready for more detailed work by the time you commence work on site.</a:t>
            </a:r>
          </a:p>
          <a:p>
            <a:pPr marL="228600" indent="-228600" eaLnBrk="1" hangingPunct="1"/>
            <a:endParaRPr lang="en-AU"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p:spPr>
        <p:txBody>
          <a:bodyPr/>
          <a:lstStyle/>
          <a:p>
            <a:fld id="{03B2B0A8-11ED-45A8-BFFD-ADC1FCADF815}" type="slidenum">
              <a:rPr lang="en-US" smtClean="0">
                <a:latin typeface="Arial" charset="0"/>
                <a:ea typeface="MS PGothic" pitchFamily="34" charset="-128"/>
              </a:rPr>
              <a:pPr/>
              <a:t>60</a:t>
            </a:fld>
            <a:endParaRPr lang="en-US" smtClean="0">
              <a:latin typeface="Arial" charset="0"/>
              <a:ea typeface="MS PGothic" pitchFamily="34" charset="-128"/>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p:spPr>
        <p:txBody>
          <a:bodyPr/>
          <a:lstStyle/>
          <a:p>
            <a:pPr eaLnBrk="1" hangingPunct="1"/>
            <a:r>
              <a:rPr lang="en-AU" smtClean="0">
                <a:latin typeface="Arial" charset="0"/>
                <a:cs typeface="Arial" charset="0"/>
              </a:rPr>
              <a:t>Meetings</a:t>
            </a:r>
          </a:p>
          <a:p>
            <a:pPr eaLnBrk="1" hangingPunct="1"/>
            <a:endParaRPr lang="en-AU" smtClean="0">
              <a:latin typeface="Arial" charset="0"/>
              <a:cs typeface="Arial" charset="0"/>
            </a:endParaRPr>
          </a:p>
          <a:p>
            <a:pPr eaLnBrk="1" hangingPunct="1"/>
            <a:r>
              <a:rPr lang="en-AU" sz="1400" smtClean="0">
                <a:latin typeface="Helvetica"/>
                <a:cs typeface="Arial" charset="0"/>
              </a:rPr>
              <a:t>Easier to re-schedule meeting than to set up new one no prior "mental commitment" to attend</a:t>
            </a:r>
          </a:p>
          <a:p>
            <a:pPr eaLnBrk="1" hangingPunct="1"/>
            <a:endParaRPr lang="en-AU" sz="1400" smtClean="0">
              <a:latin typeface="Helvetica"/>
              <a:cs typeface="Arial" charset="0"/>
            </a:endParaRPr>
          </a:p>
          <a:p>
            <a:pPr eaLnBrk="1" hangingPunct="1"/>
            <a:r>
              <a:rPr lang="en-AU" sz="1400" smtClean="0">
                <a:latin typeface="Helvetica"/>
                <a:cs typeface="Arial" charset="0"/>
              </a:rPr>
              <a:t>Agreements</a:t>
            </a:r>
          </a:p>
          <a:p>
            <a:pPr marL="179388" lvl="1" eaLnBrk="1" hangingPunct="1"/>
            <a:r>
              <a:rPr lang="en-GB" smtClean="0">
                <a:latin typeface="Helvetica"/>
                <a:cs typeface="Arial" charset="0"/>
              </a:rPr>
              <a:t>Memories fade </a:t>
            </a:r>
          </a:p>
          <a:p>
            <a:pPr marL="179388" lvl="1" eaLnBrk="1" hangingPunct="1"/>
            <a:r>
              <a:rPr lang="en-GB" smtClean="0">
                <a:latin typeface="Helvetica"/>
                <a:cs typeface="Arial" charset="0"/>
              </a:rPr>
              <a:t>Become confused</a:t>
            </a:r>
          </a:p>
          <a:p>
            <a:pPr marL="179388" lvl="1" eaLnBrk="1" hangingPunct="1"/>
            <a:r>
              <a:rPr lang="en-GB" smtClean="0">
                <a:latin typeface="Helvetica"/>
                <a:cs typeface="Arial" charset="0"/>
              </a:rPr>
              <a:t>Perceptions (and pressures) change</a:t>
            </a:r>
          </a:p>
          <a:p>
            <a:pPr marL="179388" lvl="1" eaLnBrk="1" hangingPunct="1"/>
            <a:r>
              <a:rPr lang="en-GB" smtClean="0">
                <a:latin typeface="Helvetica"/>
                <a:cs typeface="Arial" charset="0"/>
              </a:rPr>
              <a:t>Even with goodwill, disagreements arise …</a:t>
            </a:r>
          </a:p>
          <a:p>
            <a:pPr marL="179388" lvl="1" eaLnBrk="1" hangingPunct="1"/>
            <a:r>
              <a:rPr lang="en-GB" smtClean="0">
                <a:latin typeface="Helvetica"/>
                <a:cs typeface="Arial" charset="0"/>
              </a:rPr>
              <a:t>             …  recollections then tend to "adjust“</a:t>
            </a:r>
          </a:p>
          <a:p>
            <a:pPr marL="179388" lvl="1" eaLnBrk="1" hangingPunct="1"/>
            <a:endParaRPr lang="en-GB" smtClean="0">
              <a:latin typeface="Helvetica"/>
              <a:cs typeface="Arial" charset="0"/>
            </a:endParaRPr>
          </a:p>
          <a:p>
            <a:pPr marL="179388" lvl="1" eaLnBrk="1" hangingPunct="1"/>
            <a:r>
              <a:rPr lang="en-GB" smtClean="0">
                <a:latin typeface="Helvetica"/>
                <a:cs typeface="Arial" charset="0"/>
              </a:rPr>
              <a:t>Keeping notes - You forget things</a:t>
            </a:r>
          </a:p>
          <a:p>
            <a:pPr eaLnBrk="1" hangingPunct="1"/>
            <a:endParaRPr lang="en-AU" sz="1400" smtClean="0">
              <a:latin typeface="Helvetica"/>
              <a:cs typeface="Arial" charset="0"/>
            </a:endParaRPr>
          </a:p>
          <a:p>
            <a:pPr marL="179388" lvl="1" eaLnBrk="1" hangingPunct="1"/>
            <a:r>
              <a:rPr lang="en-GB" smtClean="0">
                <a:latin typeface="Helvetica"/>
                <a:cs typeface="Arial" charset="0"/>
              </a:rPr>
              <a:t>If in doubt, send them information</a:t>
            </a:r>
          </a:p>
          <a:p>
            <a:pPr marL="179388" lvl="1" eaLnBrk="1" hangingPunct="1"/>
            <a:r>
              <a:rPr lang="en-GB" smtClean="0">
                <a:latin typeface="Helvetica"/>
                <a:cs typeface="Arial" charset="0"/>
              </a:rPr>
              <a:t>Help recipient:  Tell them your purpose in sending</a:t>
            </a:r>
          </a:p>
          <a:p>
            <a:pPr marL="179388" lvl="1" eaLnBrk="1" hangingPunct="1"/>
            <a:r>
              <a:rPr lang="en-GB" smtClean="0">
                <a:latin typeface="Helvetica"/>
                <a:cs typeface="Arial" charset="0"/>
              </a:rPr>
              <a:t>               eg.  “For information”,  “For comment”,  “Please ...”</a:t>
            </a:r>
            <a:endParaRPr lang="en-US" smtClean="0">
              <a:latin typeface="Helvetica"/>
              <a:cs typeface="Arial" charset="0"/>
            </a:endParaRPr>
          </a:p>
          <a:p>
            <a:pPr eaLnBrk="1" hangingPunct="1"/>
            <a:endParaRPr lang="en-AU" sz="1400" smtClean="0">
              <a:latin typeface="Helvetica"/>
              <a:cs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p:spPr>
        <p:txBody>
          <a:bodyPr/>
          <a:lstStyle/>
          <a:p>
            <a:fld id="{503C854F-3315-4C31-A43A-C1270735FDBC}" type="slidenum">
              <a:rPr lang="en-US" smtClean="0">
                <a:latin typeface="Arial" charset="0"/>
                <a:ea typeface="MS PGothic" pitchFamily="34" charset="-128"/>
              </a:rPr>
              <a:pPr/>
              <a:t>61</a:t>
            </a:fld>
            <a:endParaRPr lang="en-US" smtClean="0">
              <a:latin typeface="Arial" charset="0"/>
              <a:ea typeface="MS PGothic" pitchFamily="34" charset="-128"/>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p:spPr>
        <p:txBody>
          <a:bodyPr/>
          <a:lstStyle/>
          <a:p>
            <a:pPr eaLnBrk="1" hangingPunct="1"/>
            <a:endParaRPr lang="en-US" smtClean="0">
              <a:latin typeface="Arial"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F15392C5-9AE1-3D40-B3FC-04DADD9FC98A}" type="slidenum">
              <a:rPr lang="en-US">
                <a:latin typeface="Arial" pitchFamily="-109" charset="0"/>
                <a:ea typeface="ＭＳ Ｐゴシック" pitchFamily="-109" charset="-128"/>
                <a:cs typeface="ＭＳ Ｐゴシック" pitchFamily="-109" charset="-128"/>
              </a:rPr>
              <a:pPr/>
              <a:t>17</a:t>
            </a:fld>
            <a:endParaRPr lang="en-US">
              <a:latin typeface="Arial" pitchFamily="-109" charset="0"/>
              <a:ea typeface="ＭＳ Ｐゴシック" pitchFamily="-109" charset="-128"/>
              <a:cs typeface="ＭＳ Ｐゴシック" pitchFamily="-109" charset="-128"/>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marL="228600" indent="-228600" eaLnBrk="1" hangingPunct="1"/>
            <a:endParaRPr lang="en-US">
              <a:latin typeface="Arial" pitchFamily="-109" charset="0"/>
              <a:ea typeface="ＭＳ Ｐゴシック" pitchFamily="-109" charset="-128"/>
              <a:cs typeface="Arial" pitchFamily="-109"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p:spPr>
        <p:txBody>
          <a:bodyPr/>
          <a:lstStyle/>
          <a:p>
            <a:fld id="{13413B6A-1934-4FC4-A72A-B5D1565C3FA7}" type="slidenum">
              <a:rPr lang="en-US" smtClean="0">
                <a:latin typeface="Arial" charset="0"/>
                <a:ea typeface="MS PGothic" pitchFamily="34" charset="-128"/>
              </a:rPr>
              <a:pPr/>
              <a:t>62</a:t>
            </a:fld>
            <a:endParaRPr lang="en-US" smtClean="0">
              <a:latin typeface="Arial" charset="0"/>
              <a:ea typeface="MS PGothic" pitchFamily="34" charset="-128"/>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p:spPr>
        <p:txBody>
          <a:bodyPr/>
          <a:lstStyle/>
          <a:p>
            <a:pPr eaLnBrk="1" hangingPunct="1">
              <a:spcBef>
                <a:spcPct val="100000"/>
              </a:spcBef>
            </a:pPr>
            <a:r>
              <a:rPr lang="en-AU" b="1" smtClean="0">
                <a:latin typeface="Arial" charset="0"/>
                <a:cs typeface="Arial" charset="0"/>
              </a:rPr>
              <a:t>First question when initiating phone conversation:</a:t>
            </a:r>
          </a:p>
          <a:p>
            <a:pPr lvl="1" eaLnBrk="1" hangingPunct="1"/>
            <a:r>
              <a:rPr lang="en-AU" smtClean="0">
                <a:latin typeface="Arial" charset="0"/>
                <a:cs typeface="Arial" charset="0"/>
              </a:rPr>
              <a:t>"Have I called at convenient moment?  Do you have … minutes to speak?"</a:t>
            </a:r>
          </a:p>
          <a:p>
            <a:pPr eaLnBrk="1" hangingPunct="1">
              <a:spcBef>
                <a:spcPct val="100000"/>
              </a:spcBef>
            </a:pPr>
            <a:r>
              <a:rPr lang="en-AU" b="1" smtClean="0">
                <a:latin typeface="Arial" charset="0"/>
                <a:cs typeface="Arial" charset="0"/>
              </a:rPr>
              <a:t>Principle - Not imposing</a:t>
            </a:r>
          </a:p>
          <a:p>
            <a:pPr lvl="1" eaLnBrk="1" hangingPunct="1"/>
            <a:r>
              <a:rPr lang="en-AU" b="1" smtClean="0">
                <a:solidFill>
                  <a:schemeClr val="accent2"/>
                </a:solidFill>
                <a:latin typeface="Arial" charset="0"/>
                <a:cs typeface="Arial" charset="0"/>
              </a:rPr>
              <a:t>	</a:t>
            </a:r>
            <a:r>
              <a:rPr lang="en-AU" smtClean="0">
                <a:latin typeface="Arial" charset="0"/>
                <a:cs typeface="Arial" charset="0"/>
              </a:rPr>
              <a:t>May be in meeting or doing something urgent, but reluctant to say </a:t>
            </a:r>
          </a:p>
          <a:p>
            <a:pPr lvl="1" eaLnBrk="1" hangingPunct="1"/>
            <a:r>
              <a:rPr lang="en-AU" smtClean="0">
                <a:latin typeface="Arial" charset="0"/>
                <a:cs typeface="Arial" charset="0"/>
              </a:rPr>
              <a:t>	Forcing contacts to speak gains only part attention, and causes irritation  </a:t>
            </a:r>
          </a:p>
          <a:p>
            <a:pPr lvl="2" eaLnBrk="1" hangingPunct="1"/>
            <a:r>
              <a:rPr lang="en-AU" sz="1400" smtClean="0">
                <a:latin typeface="Arial" charset="0"/>
                <a:cs typeface="Arial" charset="0"/>
              </a:rPr>
              <a:t>Losing "brownie points"</a:t>
            </a:r>
          </a:p>
          <a:p>
            <a:pPr lvl="2" eaLnBrk="1" hangingPunct="1"/>
            <a:r>
              <a:rPr lang="en-AU" sz="1400" smtClean="0">
                <a:latin typeface="Arial" charset="0"/>
                <a:cs typeface="Arial" charset="0"/>
              </a:rPr>
              <a:t>Unlikely to get desired Client benefit</a:t>
            </a:r>
          </a:p>
          <a:p>
            <a:pPr eaLnBrk="1" hangingPunct="1">
              <a:spcBef>
                <a:spcPct val="100000"/>
              </a:spcBef>
            </a:pPr>
            <a:r>
              <a:rPr lang="en-AU" b="1" smtClean="0">
                <a:latin typeface="Arial" charset="0"/>
                <a:cs typeface="Arial" charset="0"/>
              </a:rPr>
              <a:t>Not convenient</a:t>
            </a:r>
          </a:p>
          <a:p>
            <a:pPr lvl="1" eaLnBrk="1" hangingPunct="1"/>
            <a:r>
              <a:rPr lang="en-AU" smtClean="0">
                <a:latin typeface="Arial" charset="0"/>
                <a:cs typeface="Arial" charset="0"/>
              </a:rPr>
              <a:t>"Sorry to interrupt when busy.  When will you be free to talk?" </a:t>
            </a:r>
          </a:p>
          <a:p>
            <a:pPr lvl="1" eaLnBrk="1" hangingPunct="1"/>
            <a:r>
              <a:rPr lang="en-AU" smtClean="0">
                <a:latin typeface="Arial" charset="0"/>
                <a:cs typeface="Arial" charset="0"/>
              </a:rPr>
              <a:t>Agree convenient time for </a:t>
            </a:r>
            <a:r>
              <a:rPr lang="en-AU" u="sng" smtClean="0">
                <a:latin typeface="Arial" charset="0"/>
                <a:cs typeface="Arial" charset="0"/>
              </a:rPr>
              <a:t>you to call back</a:t>
            </a:r>
            <a:endParaRPr lang="en-AU" smtClean="0">
              <a:latin typeface="Arial" charset="0"/>
              <a:cs typeface="Arial" charset="0"/>
            </a:endParaRPr>
          </a:p>
          <a:p>
            <a:pPr eaLnBrk="1" hangingPunct="1"/>
            <a:endParaRPr lang="en-AU" smtClean="0">
              <a:latin typeface="Arial" charset="0"/>
              <a:cs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p:spPr>
        <p:txBody>
          <a:bodyPr/>
          <a:lstStyle/>
          <a:p>
            <a:fld id="{F90C5FC3-DCC2-4491-B899-F184C86EF2BB}" type="slidenum">
              <a:rPr lang="en-US" smtClean="0">
                <a:latin typeface="Arial" charset="0"/>
                <a:ea typeface="MS PGothic" pitchFamily="34" charset="-128"/>
              </a:rPr>
              <a:pPr/>
              <a:t>63</a:t>
            </a:fld>
            <a:endParaRPr lang="en-US" smtClean="0">
              <a:latin typeface="Arial" charset="0"/>
              <a:ea typeface="MS PGothic" pitchFamily="34" charset="-128"/>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p:spPr>
        <p:txBody>
          <a:bodyPr/>
          <a:lstStyle/>
          <a:p>
            <a:pPr eaLnBrk="1" hangingPunct="1"/>
            <a:endParaRPr lang="en-US" smtClean="0">
              <a:latin typeface="Arial" charset="0"/>
              <a:cs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p:spPr>
        <p:txBody>
          <a:bodyPr/>
          <a:lstStyle/>
          <a:p>
            <a:fld id="{8E518958-D6A4-46A8-9532-A78571BFF0A9}" type="slidenum">
              <a:rPr lang="en-US" smtClean="0">
                <a:latin typeface="Arial" charset="0"/>
                <a:ea typeface="MS PGothic" pitchFamily="34" charset="-128"/>
              </a:rPr>
              <a:pPr/>
              <a:t>64</a:t>
            </a:fld>
            <a:endParaRPr lang="en-US" smtClean="0">
              <a:latin typeface="Arial" charset="0"/>
              <a:ea typeface="MS PGothic" pitchFamily="34" charset="-128"/>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p:spPr>
        <p:txBody>
          <a:bodyPr/>
          <a:lstStyle/>
          <a:p>
            <a:pPr eaLnBrk="1" hangingPunct="1"/>
            <a:endParaRPr lang="en-US" smtClean="0">
              <a:latin typeface="Arial" charset="0"/>
              <a:cs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1129F6BC-4A0E-A342-B033-ECC127F335B6}" type="slidenum">
              <a:rPr lang="en-US">
                <a:latin typeface="Arial" pitchFamily="-106" charset="0"/>
                <a:ea typeface="ＭＳ Ｐゴシック" pitchFamily="-106" charset="-128"/>
                <a:cs typeface="ＭＳ Ｐゴシック" pitchFamily="-106" charset="-128"/>
              </a:rPr>
              <a:pPr/>
              <a:t>77</a:t>
            </a:fld>
            <a:endParaRPr lang="en-US" dirty="0">
              <a:latin typeface="Arial" pitchFamily="-106" charset="0"/>
              <a:ea typeface="ＭＳ Ｐゴシック" pitchFamily="-106" charset="-128"/>
              <a:cs typeface="ＭＳ Ｐゴシック" pitchFamily="-106" charset="-128"/>
            </a:endParaRPr>
          </a:p>
        </p:txBody>
      </p:sp>
      <p:sp>
        <p:nvSpPr>
          <p:cNvPr id="22531" name="Rectangle 2"/>
          <p:cNvSpPr>
            <a:spLocks noGrp="1" noRot="1" noChangeAspect="1" noChangeArrowheads="1"/>
          </p:cNvSpPr>
          <p:nvPr>
            <p:ph type="sldImg"/>
          </p:nvPr>
        </p:nvSpPr>
        <p:spPr>
          <a:solidFill>
            <a:srgbClr val="FFFFFF"/>
          </a:solidFill>
          <a:ln/>
        </p:spPr>
      </p:sp>
      <p:sp>
        <p:nvSpPr>
          <p:cNvPr id="225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pitchFamily="-106" charset="0"/>
              <a:ea typeface="ＭＳ Ｐゴシック" pitchFamily="-106" charset="-128"/>
              <a:cs typeface="Arial" pitchFamily="-106"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B0FDADC2-1139-BB4A-81F5-D9041E0D476D}" type="slidenum">
              <a:rPr lang="en-US">
                <a:latin typeface="Arial" pitchFamily="-106" charset="0"/>
                <a:ea typeface="ＭＳ Ｐゴシック" pitchFamily="-106" charset="-128"/>
                <a:cs typeface="ＭＳ Ｐゴシック" pitchFamily="-106" charset="-128"/>
              </a:rPr>
              <a:pPr/>
              <a:t>78</a:t>
            </a:fld>
            <a:endParaRPr lang="en-US" dirty="0">
              <a:latin typeface="Arial" pitchFamily="-106" charset="0"/>
              <a:ea typeface="ＭＳ Ｐゴシック" pitchFamily="-106" charset="-128"/>
              <a:cs typeface="ＭＳ Ｐゴシック" pitchFamily="-106" charset="-128"/>
            </a:endParaRPr>
          </a:p>
        </p:txBody>
      </p:sp>
      <p:sp>
        <p:nvSpPr>
          <p:cNvPr id="24579" name="Rectangle 2"/>
          <p:cNvSpPr>
            <a:spLocks noGrp="1" noRot="1" noChangeAspect="1" noChangeArrowheads="1"/>
          </p:cNvSpPr>
          <p:nvPr>
            <p:ph type="sldImg"/>
          </p:nvPr>
        </p:nvSpPr>
        <p:spPr>
          <a:solidFill>
            <a:srgbClr val="FFFFFF"/>
          </a:solidFill>
          <a:ln/>
        </p:spPr>
      </p:sp>
      <p:sp>
        <p:nvSpPr>
          <p:cNvPr id="245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pitchFamily="-106" charset="0"/>
              <a:ea typeface="ＭＳ Ｐゴシック" pitchFamily="-106" charset="-128"/>
              <a:cs typeface="Arial" pitchFamily="-106"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42E6DBCB-9D9B-314F-ADE1-3460F5FC03B2}" type="slidenum">
              <a:rPr lang="en-US"/>
              <a:pPr/>
              <a:t>89</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marL="228600" indent="-228600" eaLnBrk="1" hangingPunct="1"/>
            <a:endParaRPr lang="en-AU"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42E6DBCB-9D9B-314F-ADE1-3460F5FC03B2}" type="slidenum">
              <a:rPr lang="en-US"/>
              <a:pPr/>
              <a:t>90</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marL="228600" indent="-228600" eaLnBrk="1" hangingPunct="1"/>
            <a:endParaRPr lang="en-AU"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fld id="{8F86255D-96B6-4375-ACE0-ED66A1D8447F}" type="slidenum">
              <a:rPr lang="en-US" smtClean="0">
                <a:latin typeface="Arial" charset="0"/>
                <a:ea typeface="MS PGothic" pitchFamily="34" charset="-128"/>
              </a:rPr>
              <a:pPr/>
              <a:t>91</a:t>
            </a:fld>
            <a:endParaRPr lang="en-US" smtClean="0">
              <a:latin typeface="Arial" charset="0"/>
              <a:ea typeface="MS PGothic" pitchFamily="34" charset="-128"/>
            </a:endParaRPr>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p:spPr>
        <p:txBody>
          <a:bodyPr/>
          <a:lstStyle/>
          <a:p>
            <a:pPr eaLnBrk="1" hangingPunct="1"/>
            <a:endParaRPr lang="en-US" smtClean="0">
              <a:latin typeface="Arial" charset="0"/>
              <a:cs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fld id="{8F86255D-96B6-4375-ACE0-ED66A1D8447F}" type="slidenum">
              <a:rPr lang="en-US" smtClean="0">
                <a:latin typeface="Arial" charset="0"/>
                <a:ea typeface="MS PGothic" pitchFamily="34" charset="-128"/>
              </a:rPr>
              <a:pPr/>
              <a:t>92</a:t>
            </a:fld>
            <a:endParaRPr lang="en-US" smtClean="0">
              <a:latin typeface="Arial" charset="0"/>
              <a:ea typeface="MS PGothic" pitchFamily="34" charset="-128"/>
            </a:endParaRPr>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p:spPr>
        <p:txBody>
          <a:bodyPr/>
          <a:lstStyle/>
          <a:p>
            <a:pPr eaLnBrk="1" hangingPunct="1"/>
            <a:endParaRPr lang="en-US" smtClean="0">
              <a:latin typeface="Arial" charset="0"/>
              <a:cs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fld id="{8F86255D-96B6-4375-ACE0-ED66A1D8447F}" type="slidenum">
              <a:rPr lang="en-US" smtClean="0">
                <a:latin typeface="Arial" charset="0"/>
                <a:ea typeface="MS PGothic" pitchFamily="34" charset="-128"/>
              </a:rPr>
              <a:pPr/>
              <a:t>94</a:t>
            </a:fld>
            <a:endParaRPr lang="en-US" smtClean="0">
              <a:latin typeface="Arial" charset="0"/>
              <a:ea typeface="MS PGothic" pitchFamily="34" charset="-128"/>
            </a:endParaRPr>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p:spPr>
        <p:txBody>
          <a:bodyPr/>
          <a:lstStyle/>
          <a:p>
            <a:pPr eaLnBrk="1" hangingPunct="1"/>
            <a:endParaRPr lang="en-US" smtClean="0">
              <a:latin typeface="Arial" charset="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9A853776-2CF7-964E-A6CC-4142EF430677}" type="slidenum">
              <a:rPr lang="en-US">
                <a:latin typeface="Arial" pitchFamily="-109" charset="0"/>
                <a:ea typeface="ＭＳ Ｐゴシック" pitchFamily="-109" charset="-128"/>
                <a:cs typeface="ＭＳ Ｐゴシック" pitchFamily="-109" charset="-128"/>
              </a:rPr>
              <a:pPr/>
              <a:t>18</a:t>
            </a:fld>
            <a:endParaRPr lang="en-US">
              <a:latin typeface="Arial" pitchFamily="-109" charset="0"/>
              <a:ea typeface="ＭＳ Ｐゴシック" pitchFamily="-109" charset="-128"/>
              <a:cs typeface="ＭＳ Ｐゴシック" pitchFamily="-109" charset="-128"/>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marL="228600" indent="-228600" eaLnBrk="1" hangingPunct="1"/>
            <a:r>
              <a:rPr lang="en-US">
                <a:latin typeface="Arial" pitchFamily="-109" charset="0"/>
                <a:ea typeface="ＭＳ Ｐゴシック" pitchFamily="-109" charset="-128"/>
                <a:cs typeface="Arial" pitchFamily="-109" charset="0"/>
              </a:rPr>
              <a:t>While we all hope your CEED project start-up will go smoothly and according to plan, sometimes there are unavoidable delays. Aim to achieve as much as possible of the following before you start site work. In some cases that will not be possible, in which case, simply achieve what you can and aim to get the rest done in the early part of the first site work period.</a:t>
            </a:r>
          </a:p>
          <a:p>
            <a:pPr marL="228600" indent="-228600" eaLnBrk="1" hangingPunct="1"/>
            <a:r>
              <a:rPr lang="en-US">
                <a:latin typeface="Arial" pitchFamily="-109" charset="0"/>
                <a:ea typeface="ＭＳ Ｐゴシック" pitchFamily="-109" charset="-128"/>
                <a:cs typeface="Arial" pitchFamily="-109" charset="0"/>
              </a:rPr>
              <a:t>Whatever your starting date, you will not make much progress on the actual solution of the problem before starting site work. Helpful goals would be to:</a:t>
            </a:r>
            <a:endParaRPr lang="en-AU">
              <a:latin typeface="Arial" pitchFamily="-109" charset="0"/>
              <a:ea typeface="ＭＳ Ｐゴシック" pitchFamily="-109" charset="-128"/>
              <a:cs typeface="Arial" pitchFamily="-109" charset="0"/>
            </a:endParaRPr>
          </a:p>
          <a:p>
            <a:pPr marL="228600" indent="-228600" eaLnBrk="1" hangingPunct="1">
              <a:buFontTx/>
              <a:buChar char="•"/>
            </a:pPr>
            <a:r>
              <a:rPr lang="en-US">
                <a:latin typeface="Arial" pitchFamily="-109" charset="0"/>
                <a:ea typeface="ＭＳ Ｐゴシック" pitchFamily="-109" charset="-128"/>
                <a:cs typeface="Arial" pitchFamily="-109" charset="0"/>
              </a:rPr>
              <a:t>know exactly what you are setting out to achieve, and why;</a:t>
            </a:r>
            <a:endParaRPr lang="en-AU">
              <a:latin typeface="Arial" pitchFamily="-109" charset="0"/>
              <a:ea typeface="ＭＳ Ｐゴシック" pitchFamily="-109" charset="-128"/>
              <a:cs typeface="Arial" pitchFamily="-109" charset="0"/>
            </a:endParaRPr>
          </a:p>
          <a:p>
            <a:pPr marL="228600" indent="-228600" eaLnBrk="1" hangingPunct="1">
              <a:buFontTx/>
              <a:buChar char="•"/>
            </a:pPr>
            <a:r>
              <a:rPr lang="en-US">
                <a:latin typeface="Arial" pitchFamily="-109" charset="0"/>
                <a:ea typeface="ＭＳ Ｐゴシック" pitchFamily="-109" charset="-128"/>
                <a:cs typeface="Arial" pitchFamily="-109" charset="0"/>
              </a:rPr>
              <a:t>have composed, agreed upon, and signed the Project Brief;</a:t>
            </a:r>
            <a:endParaRPr lang="en-AU">
              <a:latin typeface="Arial" pitchFamily="-109" charset="0"/>
              <a:ea typeface="ＭＳ Ｐゴシック" pitchFamily="-109" charset="-128"/>
              <a:cs typeface="Arial" pitchFamily="-109" charset="0"/>
            </a:endParaRPr>
          </a:p>
          <a:p>
            <a:pPr marL="228600" indent="-228600" eaLnBrk="1" hangingPunct="1">
              <a:buFontTx/>
              <a:buChar char="•"/>
            </a:pPr>
            <a:r>
              <a:rPr lang="en-US">
                <a:latin typeface="Arial" pitchFamily="-109" charset="0"/>
                <a:ea typeface="ＭＳ Ｐゴシック" pitchFamily="-109" charset="-128"/>
                <a:cs typeface="Arial" pitchFamily="-109" charset="0"/>
              </a:rPr>
              <a:t>have planned how you will set about tackling the work;</a:t>
            </a:r>
            <a:endParaRPr lang="en-AU">
              <a:latin typeface="Arial" pitchFamily="-109" charset="0"/>
              <a:ea typeface="ＭＳ Ｐゴシック" pitchFamily="-109" charset="-128"/>
              <a:cs typeface="Arial" pitchFamily="-109" charset="0"/>
            </a:endParaRPr>
          </a:p>
          <a:p>
            <a:pPr marL="228600" indent="-228600" eaLnBrk="1" hangingPunct="1">
              <a:buFontTx/>
              <a:buChar char="•"/>
            </a:pPr>
            <a:r>
              <a:rPr lang="en-US">
                <a:latin typeface="Arial" pitchFamily="-109" charset="0"/>
                <a:ea typeface="ＭＳ Ｐゴシック" pitchFamily="-109" charset="-128"/>
                <a:cs typeface="Arial" pitchFamily="-109" charset="0"/>
              </a:rPr>
              <a:t>have requested the resources needed at the CEED Partner's site and the university;</a:t>
            </a:r>
            <a:endParaRPr lang="en-AU">
              <a:latin typeface="Arial" pitchFamily="-109" charset="0"/>
              <a:ea typeface="ＭＳ Ｐゴシック" pitchFamily="-109" charset="-128"/>
              <a:cs typeface="Arial" pitchFamily="-109" charset="0"/>
            </a:endParaRPr>
          </a:p>
          <a:p>
            <a:pPr marL="228600" indent="-228600" eaLnBrk="1" hangingPunct="1">
              <a:buFontTx/>
              <a:buChar char="•"/>
            </a:pPr>
            <a:r>
              <a:rPr lang="en-US">
                <a:latin typeface="Arial" pitchFamily="-109" charset="0"/>
                <a:ea typeface="ＭＳ Ｐゴシック" pitchFamily="-109" charset="-128"/>
                <a:cs typeface="Arial" pitchFamily="-109" charset="0"/>
              </a:rPr>
              <a:t>have started accumulating relevant reference material;</a:t>
            </a:r>
            <a:endParaRPr lang="en-AU">
              <a:latin typeface="Arial" pitchFamily="-109" charset="0"/>
              <a:ea typeface="ＭＳ Ｐゴシック" pitchFamily="-109" charset="-128"/>
              <a:cs typeface="Arial" pitchFamily="-109" charset="0"/>
            </a:endParaRPr>
          </a:p>
          <a:p>
            <a:pPr marL="228600" indent="-228600" eaLnBrk="1" hangingPunct="1">
              <a:buFontTx/>
              <a:buChar char="•"/>
            </a:pPr>
            <a:r>
              <a:rPr lang="en-US">
                <a:latin typeface="Arial" pitchFamily="-109" charset="0"/>
                <a:ea typeface="ＭＳ Ｐゴシック" pitchFamily="-109" charset="-128"/>
                <a:cs typeface="Arial" pitchFamily="-109" charset="0"/>
              </a:rPr>
              <a:t>have set up the structure for your planning and documentation system;</a:t>
            </a:r>
            <a:endParaRPr lang="en-AU">
              <a:latin typeface="Arial" pitchFamily="-109" charset="0"/>
              <a:ea typeface="ＭＳ Ｐゴシック" pitchFamily="-109" charset="-128"/>
              <a:cs typeface="Arial" pitchFamily="-109" charset="0"/>
            </a:endParaRPr>
          </a:p>
          <a:p>
            <a:pPr marL="228600" indent="-228600" eaLnBrk="1" hangingPunct="1">
              <a:buFontTx/>
              <a:buChar char="•"/>
            </a:pPr>
            <a:r>
              <a:rPr lang="en-US">
                <a:latin typeface="Arial" pitchFamily="-109" charset="0"/>
                <a:ea typeface="ＭＳ Ｐゴシック" pitchFamily="-109" charset="-128"/>
                <a:cs typeface="Arial" pitchFamily="-109" charset="0"/>
              </a:rPr>
              <a:t>have begun to build up key skills and knowledge;</a:t>
            </a:r>
            <a:endParaRPr lang="en-AU">
              <a:latin typeface="Arial" pitchFamily="-109" charset="0"/>
              <a:ea typeface="ＭＳ Ｐゴシック" pitchFamily="-109" charset="-128"/>
              <a:cs typeface="Arial" pitchFamily="-109" charset="0"/>
            </a:endParaRPr>
          </a:p>
          <a:p>
            <a:pPr marL="228600" indent="-228600" eaLnBrk="1" hangingPunct="1">
              <a:buFontTx/>
              <a:buChar char="•"/>
            </a:pPr>
            <a:r>
              <a:rPr lang="en-US">
                <a:latin typeface="Arial" pitchFamily="-109" charset="0"/>
                <a:ea typeface="ＭＳ Ｐゴシック" pitchFamily="-109" charset="-128"/>
                <a:cs typeface="Arial" pitchFamily="-109" charset="0"/>
              </a:rPr>
              <a:t>be ready to outline your approach in a brief presentation.</a:t>
            </a:r>
            <a:endParaRPr lang="en-AU">
              <a:latin typeface="Arial" pitchFamily="-109" charset="0"/>
              <a:ea typeface="ＭＳ Ｐゴシック" pitchFamily="-109" charset="-128"/>
              <a:cs typeface="Arial" pitchFamily="-109" charset="0"/>
            </a:endParaRPr>
          </a:p>
          <a:p>
            <a:pPr marL="228600" indent="-228600" eaLnBrk="1" hangingPunct="1"/>
            <a:r>
              <a:rPr lang="en-US">
                <a:latin typeface="Arial" pitchFamily="-109" charset="0"/>
                <a:ea typeface="ＭＳ Ｐゴシック" pitchFamily="-109" charset="-128"/>
                <a:cs typeface="Arial" pitchFamily="-109" charset="0"/>
              </a:rPr>
              <a:t>It is very beneficial for you to be ready for more detailed work by the time you commence work on site.</a:t>
            </a:r>
          </a:p>
          <a:p>
            <a:pPr marL="228600" indent="-228600" eaLnBrk="1" hangingPunct="1"/>
            <a:endParaRPr lang="en-AU">
              <a:latin typeface="Arial" pitchFamily="-109" charset="0"/>
              <a:ea typeface="ＭＳ Ｐゴシック" pitchFamily="-109" charset="-128"/>
              <a:cs typeface="Arial" pitchFamily="-109"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9208206C-1411-9846-AD23-4F2982E4859E}" type="slidenum">
              <a:rPr lang="en-US">
                <a:latin typeface="Arial" pitchFamily="-112" charset="0"/>
                <a:ea typeface="ＭＳ Ｐゴシック" pitchFamily="-112" charset="-128"/>
                <a:cs typeface="ＭＳ Ｐゴシック" pitchFamily="-112" charset="-128"/>
              </a:rPr>
              <a:pPr/>
              <a:t>96</a:t>
            </a:fld>
            <a:endParaRPr lang="en-US" dirty="0">
              <a:latin typeface="Arial" pitchFamily="-112" charset="0"/>
              <a:ea typeface="ＭＳ Ｐゴシック" pitchFamily="-112" charset="-128"/>
              <a:cs typeface="ＭＳ Ｐゴシック" pitchFamily="-112" charset="-128"/>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marL="228600" indent="-228600" eaLnBrk="1" hangingPunct="1"/>
            <a:endParaRPr lang="en-US" dirty="0">
              <a:latin typeface="Arial" pitchFamily="-112" charset="0"/>
              <a:ea typeface="ＭＳ Ｐゴシック" pitchFamily="-112"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B1675BF2-3AFB-3445-B0EA-2FE7AF3ED122}" type="slidenum">
              <a:rPr lang="en-US">
                <a:latin typeface="Arial" pitchFamily="-112" charset="0"/>
                <a:ea typeface="ＭＳ Ｐゴシック" pitchFamily="-112" charset="-128"/>
                <a:cs typeface="ＭＳ Ｐゴシック" pitchFamily="-112" charset="-128"/>
              </a:rPr>
              <a:pPr/>
              <a:t>97</a:t>
            </a:fld>
            <a:endParaRPr lang="en-US" dirty="0">
              <a:latin typeface="Arial" pitchFamily="-112" charset="0"/>
              <a:ea typeface="ＭＳ Ｐゴシック" pitchFamily="-112" charset="-128"/>
              <a:cs typeface="ＭＳ Ｐゴシック" pitchFamily="-112" charset="-128"/>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marL="228600" indent="-228600" eaLnBrk="1" hangingPunct="1"/>
            <a:endParaRPr lang="en-AU" dirty="0">
              <a:latin typeface="Arial" pitchFamily="-112" charset="0"/>
              <a:ea typeface="ＭＳ Ｐゴシック" pitchFamily="-112"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05B8C040-2C9D-8743-AFCA-A93C6CC1193F}" type="slidenum">
              <a:rPr lang="en-US">
                <a:latin typeface="Arial" pitchFamily="-112" charset="0"/>
                <a:ea typeface="ＭＳ Ｐゴシック" pitchFamily="-112" charset="-128"/>
                <a:cs typeface="ＭＳ Ｐゴシック" pitchFamily="-112" charset="-128"/>
              </a:rPr>
              <a:pPr/>
              <a:t>98</a:t>
            </a:fld>
            <a:endParaRPr lang="en-US" dirty="0">
              <a:latin typeface="Arial" pitchFamily="-112" charset="0"/>
              <a:ea typeface="ＭＳ Ｐゴシック" pitchFamily="-112" charset="-128"/>
              <a:cs typeface="ＭＳ Ｐゴシック" pitchFamily="-112" charset="-128"/>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marL="228600" indent="-228600" eaLnBrk="1" hangingPunct="1"/>
            <a:r>
              <a:rPr lang="en-US" dirty="0">
                <a:latin typeface="Arial" pitchFamily="-112" charset="0"/>
                <a:ea typeface="ＭＳ Ｐゴシック" pitchFamily="-112" charset="-128"/>
              </a:rPr>
              <a:t>While we all hope your CEED project start-up will go smoothly and according to plan, sometimes there are unavoidable delays. Aim to achieve as much as possible of the following before you start site work. In some cases that will not be possible, in which case, simply achieve what you can and aim to get the rest done in the early part of the first site work period.</a:t>
            </a:r>
          </a:p>
          <a:p>
            <a:pPr marL="228600" indent="-228600" eaLnBrk="1" hangingPunct="1"/>
            <a:r>
              <a:rPr lang="en-US" dirty="0">
                <a:latin typeface="Arial" pitchFamily="-112" charset="0"/>
                <a:ea typeface="ＭＳ Ｐゴシック" pitchFamily="-112" charset="-128"/>
              </a:rPr>
              <a:t>Whatever your starting date, you will not make much progress on the actual solution of the problem before starting site work. Helpful goals would be to:</a:t>
            </a:r>
            <a:endParaRPr lang="en-AU" dirty="0">
              <a:latin typeface="Arial" pitchFamily="-112" charset="0"/>
              <a:ea typeface="ＭＳ Ｐゴシック" pitchFamily="-112" charset="-128"/>
            </a:endParaRPr>
          </a:p>
          <a:p>
            <a:pPr marL="228600" indent="-228600" eaLnBrk="1" hangingPunct="1">
              <a:buFontTx/>
              <a:buChar char="•"/>
            </a:pPr>
            <a:r>
              <a:rPr lang="en-US" dirty="0">
                <a:latin typeface="Arial" pitchFamily="-112" charset="0"/>
                <a:ea typeface="ＭＳ Ｐゴシック" pitchFamily="-112" charset="-128"/>
              </a:rPr>
              <a:t>know exactly what you are setting out to achieve, and why;</a:t>
            </a:r>
            <a:endParaRPr lang="en-AU" dirty="0">
              <a:latin typeface="Arial" pitchFamily="-112" charset="0"/>
              <a:ea typeface="ＭＳ Ｐゴシック" pitchFamily="-112" charset="-128"/>
            </a:endParaRPr>
          </a:p>
          <a:p>
            <a:pPr marL="228600" indent="-228600" eaLnBrk="1" hangingPunct="1">
              <a:buFontTx/>
              <a:buChar char="•"/>
            </a:pPr>
            <a:r>
              <a:rPr lang="en-US" dirty="0">
                <a:latin typeface="Arial" pitchFamily="-112" charset="0"/>
                <a:ea typeface="ＭＳ Ｐゴシック" pitchFamily="-112" charset="-128"/>
              </a:rPr>
              <a:t>have composed, agreed upon, and signed the Project Brief;</a:t>
            </a:r>
            <a:endParaRPr lang="en-AU" dirty="0">
              <a:latin typeface="Arial" pitchFamily="-112" charset="0"/>
              <a:ea typeface="ＭＳ Ｐゴシック" pitchFamily="-112" charset="-128"/>
            </a:endParaRPr>
          </a:p>
          <a:p>
            <a:pPr marL="228600" indent="-228600" eaLnBrk="1" hangingPunct="1">
              <a:buFontTx/>
              <a:buChar char="•"/>
            </a:pPr>
            <a:r>
              <a:rPr lang="en-US" dirty="0">
                <a:latin typeface="Arial" pitchFamily="-112" charset="0"/>
                <a:ea typeface="ＭＳ Ｐゴシック" pitchFamily="-112" charset="-128"/>
              </a:rPr>
              <a:t>have planned how you will set about tackling the work;</a:t>
            </a:r>
            <a:endParaRPr lang="en-AU" dirty="0">
              <a:latin typeface="Arial" pitchFamily="-112" charset="0"/>
              <a:ea typeface="ＭＳ Ｐゴシック" pitchFamily="-112" charset="-128"/>
            </a:endParaRPr>
          </a:p>
          <a:p>
            <a:pPr marL="228600" indent="-228600" eaLnBrk="1" hangingPunct="1">
              <a:buFontTx/>
              <a:buChar char="•"/>
            </a:pPr>
            <a:r>
              <a:rPr lang="en-US" dirty="0">
                <a:latin typeface="Arial" pitchFamily="-112" charset="0"/>
                <a:ea typeface="ＭＳ Ｐゴシック" pitchFamily="-112" charset="-128"/>
              </a:rPr>
              <a:t>have requested the resources needed at the CEED Partner's site and the university;</a:t>
            </a:r>
            <a:endParaRPr lang="en-AU" dirty="0">
              <a:latin typeface="Arial" pitchFamily="-112" charset="0"/>
              <a:ea typeface="ＭＳ Ｐゴシック" pitchFamily="-112" charset="-128"/>
            </a:endParaRPr>
          </a:p>
          <a:p>
            <a:pPr marL="228600" indent="-228600" eaLnBrk="1" hangingPunct="1">
              <a:buFontTx/>
              <a:buChar char="•"/>
            </a:pPr>
            <a:r>
              <a:rPr lang="en-US" dirty="0">
                <a:latin typeface="Arial" pitchFamily="-112" charset="0"/>
                <a:ea typeface="ＭＳ Ｐゴシック" pitchFamily="-112" charset="-128"/>
              </a:rPr>
              <a:t>have started accumulating relevant reference material;</a:t>
            </a:r>
            <a:endParaRPr lang="en-AU" dirty="0">
              <a:latin typeface="Arial" pitchFamily="-112" charset="0"/>
              <a:ea typeface="ＭＳ Ｐゴシック" pitchFamily="-112" charset="-128"/>
            </a:endParaRPr>
          </a:p>
          <a:p>
            <a:pPr marL="228600" indent="-228600" eaLnBrk="1" hangingPunct="1">
              <a:buFontTx/>
              <a:buChar char="•"/>
            </a:pPr>
            <a:r>
              <a:rPr lang="en-US" dirty="0">
                <a:latin typeface="Arial" pitchFamily="-112" charset="0"/>
                <a:ea typeface="ＭＳ Ｐゴシック" pitchFamily="-112" charset="-128"/>
              </a:rPr>
              <a:t>have set up the structure for your planning and documentation system;</a:t>
            </a:r>
            <a:endParaRPr lang="en-AU" dirty="0">
              <a:latin typeface="Arial" pitchFamily="-112" charset="0"/>
              <a:ea typeface="ＭＳ Ｐゴシック" pitchFamily="-112" charset="-128"/>
            </a:endParaRPr>
          </a:p>
          <a:p>
            <a:pPr marL="228600" indent="-228600" eaLnBrk="1" hangingPunct="1">
              <a:buFontTx/>
              <a:buChar char="•"/>
            </a:pPr>
            <a:r>
              <a:rPr lang="en-US" dirty="0">
                <a:latin typeface="Arial" pitchFamily="-112" charset="0"/>
                <a:ea typeface="ＭＳ Ｐゴシック" pitchFamily="-112" charset="-128"/>
              </a:rPr>
              <a:t>have begun to build up key skills and knowledge;</a:t>
            </a:r>
            <a:endParaRPr lang="en-AU" dirty="0">
              <a:latin typeface="Arial" pitchFamily="-112" charset="0"/>
              <a:ea typeface="ＭＳ Ｐゴシック" pitchFamily="-112" charset="-128"/>
            </a:endParaRPr>
          </a:p>
          <a:p>
            <a:pPr marL="228600" indent="-228600" eaLnBrk="1" hangingPunct="1">
              <a:buFontTx/>
              <a:buChar char="•"/>
            </a:pPr>
            <a:r>
              <a:rPr lang="en-US" dirty="0">
                <a:latin typeface="Arial" pitchFamily="-112" charset="0"/>
                <a:ea typeface="ＭＳ Ｐゴシック" pitchFamily="-112" charset="-128"/>
              </a:rPr>
              <a:t>be ready to outline your approach in a brief presentation.</a:t>
            </a:r>
            <a:endParaRPr lang="en-AU" dirty="0">
              <a:latin typeface="Arial" pitchFamily="-112" charset="0"/>
              <a:ea typeface="ＭＳ Ｐゴシック" pitchFamily="-112" charset="-128"/>
            </a:endParaRPr>
          </a:p>
          <a:p>
            <a:pPr marL="228600" indent="-228600" eaLnBrk="1" hangingPunct="1"/>
            <a:r>
              <a:rPr lang="en-US" dirty="0">
                <a:latin typeface="Arial" pitchFamily="-112" charset="0"/>
                <a:ea typeface="ＭＳ Ｐゴシック" pitchFamily="-112" charset="-128"/>
              </a:rPr>
              <a:t>It is very beneficial for you to be ready for more detailed work by the time you commence work on site.</a:t>
            </a:r>
          </a:p>
          <a:p>
            <a:pPr marL="228600" indent="-228600" eaLnBrk="1" hangingPunct="1"/>
            <a:endParaRPr lang="en-AU" dirty="0">
              <a:latin typeface="Arial" pitchFamily="-112" charset="0"/>
              <a:ea typeface="ＭＳ Ｐゴシック" pitchFamily="-112"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42E6DBCB-9D9B-314F-ADE1-3460F5FC03B2}" type="slidenum">
              <a:rPr lang="en-US"/>
              <a:pPr/>
              <a:t>99</a:t>
            </a:fld>
            <a:endParaRPr lang="en-US" dirty="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marL="228600" indent="-228600" eaLnBrk="1" hangingPunct="1"/>
            <a:endParaRPr lang="en-AU"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42E6DBCB-9D9B-314F-ADE1-3460F5FC03B2}" type="slidenum">
              <a:rPr lang="en-US"/>
              <a:pPr/>
              <a:t>100</a:t>
            </a:fld>
            <a:endParaRPr lang="en-US" dirty="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marL="228600" indent="-228600" eaLnBrk="1" hangingPunct="1"/>
            <a:r>
              <a:rPr lang="en-US" dirty="0"/>
              <a:t>While we all hope your CEED project start-up will go smoothly and according to plan, sometimes there are unavoidable delays. Aim to achieve as much as possible of the following before you start site work. In some cases that will not be possible, in which case, simply achieve what you can and aim to get the rest done in the early part of the first site work period.</a:t>
            </a:r>
          </a:p>
          <a:p>
            <a:pPr marL="228600" indent="-228600" eaLnBrk="1" hangingPunct="1"/>
            <a:r>
              <a:rPr lang="en-US" dirty="0"/>
              <a:t>Whatever your starting date, you will not make much progress on the actual solution of the problem before starting site work. Helpful goals would be to:</a:t>
            </a:r>
            <a:endParaRPr lang="en-AU" dirty="0"/>
          </a:p>
          <a:p>
            <a:pPr marL="228600" indent="-228600" eaLnBrk="1" hangingPunct="1">
              <a:buFontTx/>
              <a:buChar char="•"/>
            </a:pPr>
            <a:r>
              <a:rPr lang="en-US" dirty="0"/>
              <a:t>know exactly what you are setting out to achieve, and why;</a:t>
            </a:r>
            <a:endParaRPr lang="en-AU" dirty="0"/>
          </a:p>
          <a:p>
            <a:pPr marL="228600" indent="-228600" eaLnBrk="1" hangingPunct="1">
              <a:buFontTx/>
              <a:buChar char="•"/>
            </a:pPr>
            <a:r>
              <a:rPr lang="en-US" dirty="0"/>
              <a:t>have composed, agreed upon, and signed the Project Brief;</a:t>
            </a:r>
            <a:endParaRPr lang="en-AU" dirty="0"/>
          </a:p>
          <a:p>
            <a:pPr marL="228600" indent="-228600" eaLnBrk="1" hangingPunct="1">
              <a:buFontTx/>
              <a:buChar char="•"/>
            </a:pPr>
            <a:r>
              <a:rPr lang="en-US" dirty="0"/>
              <a:t>have planned how you will set about tackling the work;</a:t>
            </a:r>
            <a:endParaRPr lang="en-AU" dirty="0"/>
          </a:p>
          <a:p>
            <a:pPr marL="228600" indent="-228600" eaLnBrk="1" hangingPunct="1">
              <a:buFontTx/>
              <a:buChar char="•"/>
            </a:pPr>
            <a:r>
              <a:rPr lang="en-US" dirty="0"/>
              <a:t>have requested the resources needed at the CEED Partner's site and the university;</a:t>
            </a:r>
            <a:endParaRPr lang="en-AU" dirty="0"/>
          </a:p>
          <a:p>
            <a:pPr marL="228600" indent="-228600" eaLnBrk="1" hangingPunct="1">
              <a:buFontTx/>
              <a:buChar char="•"/>
            </a:pPr>
            <a:r>
              <a:rPr lang="en-US" dirty="0"/>
              <a:t>have started accumulating relevant reference material;</a:t>
            </a:r>
            <a:endParaRPr lang="en-AU" dirty="0"/>
          </a:p>
          <a:p>
            <a:pPr marL="228600" indent="-228600" eaLnBrk="1" hangingPunct="1">
              <a:buFontTx/>
              <a:buChar char="•"/>
            </a:pPr>
            <a:r>
              <a:rPr lang="en-US" dirty="0"/>
              <a:t>have set up the structure for your planning and documentation system;</a:t>
            </a:r>
            <a:endParaRPr lang="en-AU" dirty="0"/>
          </a:p>
          <a:p>
            <a:pPr marL="228600" indent="-228600" eaLnBrk="1" hangingPunct="1">
              <a:buFontTx/>
              <a:buChar char="•"/>
            </a:pPr>
            <a:r>
              <a:rPr lang="en-US" dirty="0"/>
              <a:t>have begun to build up key skills and knowledge;</a:t>
            </a:r>
            <a:endParaRPr lang="en-AU" dirty="0"/>
          </a:p>
          <a:p>
            <a:pPr marL="228600" indent="-228600" eaLnBrk="1" hangingPunct="1">
              <a:buFontTx/>
              <a:buChar char="•"/>
            </a:pPr>
            <a:r>
              <a:rPr lang="en-US" dirty="0"/>
              <a:t>be ready to outline your approach in a brief presentation.</a:t>
            </a:r>
            <a:endParaRPr lang="en-AU" dirty="0"/>
          </a:p>
          <a:p>
            <a:pPr marL="228600" indent="-228600" eaLnBrk="1" hangingPunct="1"/>
            <a:r>
              <a:rPr lang="en-US" dirty="0"/>
              <a:t>It is very beneficial for you to be ready for more detailed work by the time you commence work on site.</a:t>
            </a:r>
          </a:p>
          <a:p>
            <a:pPr marL="228600" indent="-228600" eaLnBrk="1" hangingPunct="1"/>
            <a:endParaRPr lang="en-AU"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F15392C5-9AE1-3D40-B3FC-04DADD9FC98A}" type="slidenum">
              <a:rPr lang="en-US">
                <a:latin typeface="Arial" pitchFamily="-109" charset="0"/>
                <a:ea typeface="ＭＳ Ｐゴシック" pitchFamily="-109" charset="-128"/>
                <a:cs typeface="ＭＳ Ｐゴシック" pitchFamily="-109" charset="-128"/>
              </a:rPr>
              <a:pPr/>
              <a:t>101</a:t>
            </a:fld>
            <a:endParaRPr lang="en-US" dirty="0">
              <a:latin typeface="Arial" pitchFamily="-109" charset="0"/>
              <a:ea typeface="ＭＳ Ｐゴシック" pitchFamily="-109" charset="-128"/>
              <a:cs typeface="ＭＳ Ｐゴシック" pitchFamily="-109" charset="-128"/>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marL="228600" indent="-228600" eaLnBrk="1" hangingPunct="1"/>
            <a:endParaRPr lang="en-US" dirty="0">
              <a:latin typeface="Arial" pitchFamily="-109" charset="0"/>
              <a:ea typeface="ＭＳ Ｐゴシック" pitchFamily="-109" charset="-128"/>
              <a:cs typeface="Arial" pitchFamily="-109"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9A853776-2CF7-964E-A6CC-4142EF430677}" type="slidenum">
              <a:rPr lang="en-US">
                <a:latin typeface="Arial" pitchFamily="-109" charset="0"/>
                <a:ea typeface="ＭＳ Ｐゴシック" pitchFamily="-109" charset="-128"/>
                <a:cs typeface="ＭＳ Ｐゴシック" pitchFamily="-109" charset="-128"/>
              </a:rPr>
              <a:pPr/>
              <a:t>102</a:t>
            </a:fld>
            <a:endParaRPr lang="en-US" dirty="0">
              <a:latin typeface="Arial" pitchFamily="-109" charset="0"/>
              <a:ea typeface="ＭＳ Ｐゴシック" pitchFamily="-109" charset="-128"/>
              <a:cs typeface="ＭＳ Ｐゴシック" pitchFamily="-109" charset="-128"/>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marL="228600" indent="-228600" eaLnBrk="1" hangingPunct="1"/>
            <a:r>
              <a:rPr lang="en-US" dirty="0">
                <a:latin typeface="Arial" pitchFamily="-109" charset="0"/>
                <a:ea typeface="ＭＳ Ｐゴシック" pitchFamily="-109" charset="-128"/>
                <a:cs typeface="Arial" pitchFamily="-109" charset="0"/>
              </a:rPr>
              <a:t>While we all hope your CEED project start-up will go smoothly and according to plan, sometimes there are unavoidable delays. Aim to achieve as much as possible of the following before you start site work. In some cases that will not be possible, in which case, simply achieve what you can and aim to get the rest done in the early part of the first site work period.</a:t>
            </a:r>
          </a:p>
          <a:p>
            <a:pPr marL="228600" indent="-228600" eaLnBrk="1" hangingPunct="1"/>
            <a:r>
              <a:rPr lang="en-US" dirty="0">
                <a:latin typeface="Arial" pitchFamily="-109" charset="0"/>
                <a:ea typeface="ＭＳ Ｐゴシック" pitchFamily="-109" charset="-128"/>
                <a:cs typeface="Arial" pitchFamily="-109" charset="0"/>
              </a:rPr>
              <a:t>Whatever your starting date, you will not make much progress on the actual solution of the problem before starting site work. Helpful goals would be to:</a:t>
            </a:r>
            <a:endParaRPr lang="en-AU" dirty="0">
              <a:latin typeface="Arial" pitchFamily="-109" charset="0"/>
              <a:ea typeface="ＭＳ Ｐゴシック" pitchFamily="-109" charset="-128"/>
              <a:cs typeface="Arial" pitchFamily="-109" charset="0"/>
            </a:endParaRPr>
          </a:p>
          <a:p>
            <a:pPr marL="228600" indent="-228600" eaLnBrk="1" hangingPunct="1">
              <a:buFontTx/>
              <a:buChar char="•"/>
            </a:pPr>
            <a:r>
              <a:rPr lang="en-US" dirty="0">
                <a:latin typeface="Arial" pitchFamily="-109" charset="0"/>
                <a:ea typeface="ＭＳ Ｐゴシック" pitchFamily="-109" charset="-128"/>
                <a:cs typeface="Arial" pitchFamily="-109" charset="0"/>
              </a:rPr>
              <a:t>know exactly what you are setting out to achieve, and why;</a:t>
            </a:r>
            <a:endParaRPr lang="en-AU" dirty="0">
              <a:latin typeface="Arial" pitchFamily="-109" charset="0"/>
              <a:ea typeface="ＭＳ Ｐゴシック" pitchFamily="-109" charset="-128"/>
              <a:cs typeface="Arial" pitchFamily="-109" charset="0"/>
            </a:endParaRPr>
          </a:p>
          <a:p>
            <a:pPr marL="228600" indent="-228600" eaLnBrk="1" hangingPunct="1">
              <a:buFontTx/>
              <a:buChar char="•"/>
            </a:pPr>
            <a:r>
              <a:rPr lang="en-US" dirty="0">
                <a:latin typeface="Arial" pitchFamily="-109" charset="0"/>
                <a:ea typeface="ＭＳ Ｐゴシック" pitchFamily="-109" charset="-128"/>
                <a:cs typeface="Arial" pitchFamily="-109" charset="0"/>
              </a:rPr>
              <a:t>have composed, agreed upon, and signed the Project Brief;</a:t>
            </a:r>
            <a:endParaRPr lang="en-AU" dirty="0">
              <a:latin typeface="Arial" pitchFamily="-109" charset="0"/>
              <a:ea typeface="ＭＳ Ｐゴシック" pitchFamily="-109" charset="-128"/>
              <a:cs typeface="Arial" pitchFamily="-109" charset="0"/>
            </a:endParaRPr>
          </a:p>
          <a:p>
            <a:pPr marL="228600" indent="-228600" eaLnBrk="1" hangingPunct="1">
              <a:buFontTx/>
              <a:buChar char="•"/>
            </a:pPr>
            <a:r>
              <a:rPr lang="en-US" dirty="0">
                <a:latin typeface="Arial" pitchFamily="-109" charset="0"/>
                <a:ea typeface="ＭＳ Ｐゴシック" pitchFamily="-109" charset="-128"/>
                <a:cs typeface="Arial" pitchFamily="-109" charset="0"/>
              </a:rPr>
              <a:t>have planned how you will set about tackling the work;</a:t>
            </a:r>
            <a:endParaRPr lang="en-AU" dirty="0">
              <a:latin typeface="Arial" pitchFamily="-109" charset="0"/>
              <a:ea typeface="ＭＳ Ｐゴシック" pitchFamily="-109" charset="-128"/>
              <a:cs typeface="Arial" pitchFamily="-109" charset="0"/>
            </a:endParaRPr>
          </a:p>
          <a:p>
            <a:pPr marL="228600" indent="-228600" eaLnBrk="1" hangingPunct="1">
              <a:buFontTx/>
              <a:buChar char="•"/>
            </a:pPr>
            <a:r>
              <a:rPr lang="en-US" dirty="0">
                <a:latin typeface="Arial" pitchFamily="-109" charset="0"/>
                <a:ea typeface="ＭＳ Ｐゴシック" pitchFamily="-109" charset="-128"/>
                <a:cs typeface="Arial" pitchFamily="-109" charset="0"/>
              </a:rPr>
              <a:t>have requested the resources needed at the CEED Partner's site and the university;</a:t>
            </a:r>
            <a:endParaRPr lang="en-AU" dirty="0">
              <a:latin typeface="Arial" pitchFamily="-109" charset="0"/>
              <a:ea typeface="ＭＳ Ｐゴシック" pitchFamily="-109" charset="-128"/>
              <a:cs typeface="Arial" pitchFamily="-109" charset="0"/>
            </a:endParaRPr>
          </a:p>
          <a:p>
            <a:pPr marL="228600" indent="-228600" eaLnBrk="1" hangingPunct="1">
              <a:buFontTx/>
              <a:buChar char="•"/>
            </a:pPr>
            <a:r>
              <a:rPr lang="en-US" dirty="0">
                <a:latin typeface="Arial" pitchFamily="-109" charset="0"/>
                <a:ea typeface="ＭＳ Ｐゴシック" pitchFamily="-109" charset="-128"/>
                <a:cs typeface="Arial" pitchFamily="-109" charset="0"/>
              </a:rPr>
              <a:t>have started accumulating relevant reference material;</a:t>
            </a:r>
            <a:endParaRPr lang="en-AU" dirty="0">
              <a:latin typeface="Arial" pitchFamily="-109" charset="0"/>
              <a:ea typeface="ＭＳ Ｐゴシック" pitchFamily="-109" charset="-128"/>
              <a:cs typeface="Arial" pitchFamily="-109" charset="0"/>
            </a:endParaRPr>
          </a:p>
          <a:p>
            <a:pPr marL="228600" indent="-228600" eaLnBrk="1" hangingPunct="1">
              <a:buFontTx/>
              <a:buChar char="•"/>
            </a:pPr>
            <a:r>
              <a:rPr lang="en-US" dirty="0">
                <a:latin typeface="Arial" pitchFamily="-109" charset="0"/>
                <a:ea typeface="ＭＳ Ｐゴシック" pitchFamily="-109" charset="-128"/>
                <a:cs typeface="Arial" pitchFamily="-109" charset="0"/>
              </a:rPr>
              <a:t>have set up the structure for your planning and documentation system;</a:t>
            </a:r>
            <a:endParaRPr lang="en-AU" dirty="0">
              <a:latin typeface="Arial" pitchFamily="-109" charset="0"/>
              <a:ea typeface="ＭＳ Ｐゴシック" pitchFamily="-109" charset="-128"/>
              <a:cs typeface="Arial" pitchFamily="-109" charset="0"/>
            </a:endParaRPr>
          </a:p>
          <a:p>
            <a:pPr marL="228600" indent="-228600" eaLnBrk="1" hangingPunct="1">
              <a:buFontTx/>
              <a:buChar char="•"/>
            </a:pPr>
            <a:r>
              <a:rPr lang="en-US" dirty="0">
                <a:latin typeface="Arial" pitchFamily="-109" charset="0"/>
                <a:ea typeface="ＭＳ Ｐゴシック" pitchFamily="-109" charset="-128"/>
                <a:cs typeface="Arial" pitchFamily="-109" charset="0"/>
              </a:rPr>
              <a:t>have begun to build up key skills and knowledge;</a:t>
            </a:r>
            <a:endParaRPr lang="en-AU" dirty="0">
              <a:latin typeface="Arial" pitchFamily="-109" charset="0"/>
              <a:ea typeface="ＭＳ Ｐゴシック" pitchFamily="-109" charset="-128"/>
              <a:cs typeface="Arial" pitchFamily="-109" charset="0"/>
            </a:endParaRPr>
          </a:p>
          <a:p>
            <a:pPr marL="228600" indent="-228600" eaLnBrk="1" hangingPunct="1">
              <a:buFontTx/>
              <a:buChar char="•"/>
            </a:pPr>
            <a:r>
              <a:rPr lang="en-US" dirty="0">
                <a:latin typeface="Arial" pitchFamily="-109" charset="0"/>
                <a:ea typeface="ＭＳ Ｐゴシック" pitchFamily="-109" charset="-128"/>
                <a:cs typeface="Arial" pitchFamily="-109" charset="0"/>
              </a:rPr>
              <a:t>be ready to outline your approach in a brief presentation.</a:t>
            </a:r>
            <a:endParaRPr lang="en-AU" dirty="0">
              <a:latin typeface="Arial" pitchFamily="-109" charset="0"/>
              <a:ea typeface="ＭＳ Ｐゴシック" pitchFamily="-109" charset="-128"/>
              <a:cs typeface="Arial" pitchFamily="-109" charset="0"/>
            </a:endParaRPr>
          </a:p>
          <a:p>
            <a:pPr marL="228600" indent="-228600" eaLnBrk="1" hangingPunct="1"/>
            <a:r>
              <a:rPr lang="en-US" dirty="0">
                <a:latin typeface="Arial" pitchFamily="-109" charset="0"/>
                <a:ea typeface="ＭＳ Ｐゴシック" pitchFamily="-109" charset="-128"/>
                <a:cs typeface="Arial" pitchFamily="-109" charset="0"/>
              </a:rPr>
              <a:t>It is very beneficial for you to be ready for more detailed work by the time you commence work on site.</a:t>
            </a:r>
          </a:p>
          <a:p>
            <a:pPr marL="228600" indent="-228600" eaLnBrk="1" hangingPunct="1"/>
            <a:endParaRPr lang="en-AU" dirty="0">
              <a:latin typeface="Arial" pitchFamily="-109" charset="0"/>
              <a:ea typeface="ＭＳ Ｐゴシック" pitchFamily="-109" charset="-128"/>
              <a:cs typeface="Arial" pitchFamily="-109"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24BF5E2D-9CAC-0042-9E57-3B4F0C7EDC90}" type="slidenum">
              <a:rPr lang="en-US">
                <a:latin typeface="Arial" pitchFamily="-109" charset="0"/>
                <a:ea typeface="ＭＳ Ｐゴシック" pitchFamily="-109" charset="-128"/>
                <a:cs typeface="ＭＳ Ｐゴシック" pitchFamily="-109" charset="-128"/>
              </a:rPr>
              <a:pPr/>
              <a:t>103</a:t>
            </a:fld>
            <a:endParaRPr lang="en-US" dirty="0">
              <a:latin typeface="Arial" pitchFamily="-109" charset="0"/>
              <a:ea typeface="ＭＳ Ｐゴシック" pitchFamily="-109" charset="-128"/>
              <a:cs typeface="ＭＳ Ｐゴシック" pitchFamily="-109" charset="-128"/>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marL="228600" indent="-228600" eaLnBrk="1" hangingPunct="1"/>
            <a:r>
              <a:rPr lang="en-US" dirty="0">
                <a:latin typeface="Arial" pitchFamily="-109" charset="0"/>
                <a:ea typeface="ＭＳ Ｐゴシック" pitchFamily="-109" charset="-128"/>
                <a:cs typeface="Arial" pitchFamily="-109" charset="0"/>
              </a:rPr>
              <a:t>While we all hope your CEED project start-up will go smoothly and according to plan, sometimes there are unavoidable delays. Aim to achieve as much as possible of the following before you start site work. In some cases that will not be possible, in which case, simply achieve what you can and aim to get the rest done in the early part of the first site work period.</a:t>
            </a:r>
          </a:p>
          <a:p>
            <a:pPr marL="228600" indent="-228600" eaLnBrk="1" hangingPunct="1"/>
            <a:r>
              <a:rPr lang="en-US" dirty="0">
                <a:latin typeface="Arial" pitchFamily="-109" charset="0"/>
                <a:ea typeface="ＭＳ Ｐゴシック" pitchFamily="-109" charset="-128"/>
                <a:cs typeface="Arial" pitchFamily="-109" charset="0"/>
              </a:rPr>
              <a:t>Whatever your starting date, you will not make much progress on the actual solution of the problem before starting site work. Helpful goals would be to:</a:t>
            </a:r>
            <a:endParaRPr lang="en-AU" dirty="0">
              <a:latin typeface="Arial" pitchFamily="-109" charset="0"/>
              <a:ea typeface="ＭＳ Ｐゴシック" pitchFamily="-109" charset="-128"/>
              <a:cs typeface="Arial" pitchFamily="-109" charset="0"/>
            </a:endParaRPr>
          </a:p>
          <a:p>
            <a:pPr marL="228600" indent="-228600" eaLnBrk="1" hangingPunct="1">
              <a:buFontTx/>
              <a:buChar char="•"/>
            </a:pPr>
            <a:r>
              <a:rPr lang="en-US" dirty="0">
                <a:latin typeface="Arial" pitchFamily="-109" charset="0"/>
                <a:ea typeface="ＭＳ Ｐゴシック" pitchFamily="-109" charset="-128"/>
                <a:cs typeface="Arial" pitchFamily="-109" charset="0"/>
              </a:rPr>
              <a:t>know exactly what you are setting out to achieve, and why;</a:t>
            </a:r>
            <a:endParaRPr lang="en-AU" dirty="0">
              <a:latin typeface="Arial" pitchFamily="-109" charset="0"/>
              <a:ea typeface="ＭＳ Ｐゴシック" pitchFamily="-109" charset="-128"/>
              <a:cs typeface="Arial" pitchFamily="-109" charset="0"/>
            </a:endParaRPr>
          </a:p>
          <a:p>
            <a:pPr marL="228600" indent="-228600" eaLnBrk="1" hangingPunct="1">
              <a:buFontTx/>
              <a:buChar char="•"/>
            </a:pPr>
            <a:r>
              <a:rPr lang="en-US" dirty="0">
                <a:latin typeface="Arial" pitchFamily="-109" charset="0"/>
                <a:ea typeface="ＭＳ Ｐゴシック" pitchFamily="-109" charset="-128"/>
                <a:cs typeface="Arial" pitchFamily="-109" charset="0"/>
              </a:rPr>
              <a:t>have composed, agreed upon, and signed the Project Brief;</a:t>
            </a:r>
            <a:endParaRPr lang="en-AU" dirty="0">
              <a:latin typeface="Arial" pitchFamily="-109" charset="0"/>
              <a:ea typeface="ＭＳ Ｐゴシック" pitchFamily="-109" charset="-128"/>
              <a:cs typeface="Arial" pitchFamily="-109" charset="0"/>
            </a:endParaRPr>
          </a:p>
          <a:p>
            <a:pPr marL="228600" indent="-228600" eaLnBrk="1" hangingPunct="1">
              <a:buFontTx/>
              <a:buChar char="•"/>
            </a:pPr>
            <a:r>
              <a:rPr lang="en-US" dirty="0">
                <a:latin typeface="Arial" pitchFamily="-109" charset="0"/>
                <a:ea typeface="ＭＳ Ｐゴシック" pitchFamily="-109" charset="-128"/>
                <a:cs typeface="Arial" pitchFamily="-109" charset="0"/>
              </a:rPr>
              <a:t>have planned how you will set about tackling the work;</a:t>
            </a:r>
            <a:endParaRPr lang="en-AU" dirty="0">
              <a:latin typeface="Arial" pitchFamily="-109" charset="0"/>
              <a:ea typeface="ＭＳ Ｐゴシック" pitchFamily="-109" charset="-128"/>
              <a:cs typeface="Arial" pitchFamily="-109" charset="0"/>
            </a:endParaRPr>
          </a:p>
          <a:p>
            <a:pPr marL="228600" indent="-228600" eaLnBrk="1" hangingPunct="1">
              <a:buFontTx/>
              <a:buChar char="•"/>
            </a:pPr>
            <a:r>
              <a:rPr lang="en-US" dirty="0">
                <a:latin typeface="Arial" pitchFamily="-109" charset="0"/>
                <a:ea typeface="ＭＳ Ｐゴシック" pitchFamily="-109" charset="-128"/>
                <a:cs typeface="Arial" pitchFamily="-109" charset="0"/>
              </a:rPr>
              <a:t>have requested the resources needed at the CEED Partner's site and the university;</a:t>
            </a:r>
            <a:endParaRPr lang="en-AU" dirty="0">
              <a:latin typeface="Arial" pitchFamily="-109" charset="0"/>
              <a:ea typeface="ＭＳ Ｐゴシック" pitchFamily="-109" charset="-128"/>
              <a:cs typeface="Arial" pitchFamily="-109" charset="0"/>
            </a:endParaRPr>
          </a:p>
          <a:p>
            <a:pPr marL="228600" indent="-228600" eaLnBrk="1" hangingPunct="1">
              <a:buFontTx/>
              <a:buChar char="•"/>
            </a:pPr>
            <a:r>
              <a:rPr lang="en-US" dirty="0">
                <a:latin typeface="Arial" pitchFamily="-109" charset="0"/>
                <a:ea typeface="ＭＳ Ｐゴシック" pitchFamily="-109" charset="-128"/>
                <a:cs typeface="Arial" pitchFamily="-109" charset="0"/>
              </a:rPr>
              <a:t>have started accumulating relevant reference material;</a:t>
            </a:r>
            <a:endParaRPr lang="en-AU" dirty="0">
              <a:latin typeface="Arial" pitchFamily="-109" charset="0"/>
              <a:ea typeface="ＭＳ Ｐゴシック" pitchFamily="-109" charset="-128"/>
              <a:cs typeface="Arial" pitchFamily="-109" charset="0"/>
            </a:endParaRPr>
          </a:p>
          <a:p>
            <a:pPr marL="228600" indent="-228600" eaLnBrk="1" hangingPunct="1">
              <a:buFontTx/>
              <a:buChar char="•"/>
            </a:pPr>
            <a:r>
              <a:rPr lang="en-US" dirty="0">
                <a:latin typeface="Arial" pitchFamily="-109" charset="0"/>
                <a:ea typeface="ＭＳ Ｐゴシック" pitchFamily="-109" charset="-128"/>
                <a:cs typeface="Arial" pitchFamily="-109" charset="0"/>
              </a:rPr>
              <a:t>have set up the structure for your planning and documentation system;</a:t>
            </a:r>
            <a:endParaRPr lang="en-AU" dirty="0">
              <a:latin typeface="Arial" pitchFamily="-109" charset="0"/>
              <a:ea typeface="ＭＳ Ｐゴシック" pitchFamily="-109" charset="-128"/>
              <a:cs typeface="Arial" pitchFamily="-109" charset="0"/>
            </a:endParaRPr>
          </a:p>
          <a:p>
            <a:pPr marL="228600" indent="-228600" eaLnBrk="1" hangingPunct="1">
              <a:buFontTx/>
              <a:buChar char="•"/>
            </a:pPr>
            <a:r>
              <a:rPr lang="en-US" dirty="0">
                <a:latin typeface="Arial" pitchFamily="-109" charset="0"/>
                <a:ea typeface="ＭＳ Ｐゴシック" pitchFamily="-109" charset="-128"/>
                <a:cs typeface="Arial" pitchFamily="-109" charset="0"/>
              </a:rPr>
              <a:t>have begun to build up key skills and knowledge;</a:t>
            </a:r>
            <a:endParaRPr lang="en-AU" dirty="0">
              <a:latin typeface="Arial" pitchFamily="-109" charset="0"/>
              <a:ea typeface="ＭＳ Ｐゴシック" pitchFamily="-109" charset="-128"/>
              <a:cs typeface="Arial" pitchFamily="-109" charset="0"/>
            </a:endParaRPr>
          </a:p>
          <a:p>
            <a:pPr marL="228600" indent="-228600" eaLnBrk="1" hangingPunct="1">
              <a:buFontTx/>
              <a:buChar char="•"/>
            </a:pPr>
            <a:r>
              <a:rPr lang="en-US" dirty="0">
                <a:latin typeface="Arial" pitchFamily="-109" charset="0"/>
                <a:ea typeface="ＭＳ Ｐゴシック" pitchFamily="-109" charset="-128"/>
                <a:cs typeface="Arial" pitchFamily="-109" charset="0"/>
              </a:rPr>
              <a:t>be ready to outline your approach in a brief presentation.</a:t>
            </a:r>
            <a:endParaRPr lang="en-AU" dirty="0">
              <a:latin typeface="Arial" pitchFamily="-109" charset="0"/>
              <a:ea typeface="ＭＳ Ｐゴシック" pitchFamily="-109" charset="-128"/>
              <a:cs typeface="Arial" pitchFamily="-109" charset="0"/>
            </a:endParaRPr>
          </a:p>
          <a:p>
            <a:pPr marL="228600" indent="-228600" eaLnBrk="1" hangingPunct="1"/>
            <a:r>
              <a:rPr lang="en-US" dirty="0">
                <a:latin typeface="Arial" pitchFamily="-109" charset="0"/>
                <a:ea typeface="ＭＳ Ｐゴシック" pitchFamily="-109" charset="-128"/>
                <a:cs typeface="Arial" pitchFamily="-109" charset="0"/>
              </a:rPr>
              <a:t>It is very beneficial for you to be ready for more detailed work by the time you commence work on site.</a:t>
            </a:r>
          </a:p>
          <a:p>
            <a:pPr marL="228600" indent="-228600" eaLnBrk="1" hangingPunct="1"/>
            <a:endParaRPr lang="en-AU" dirty="0">
              <a:latin typeface="Arial" pitchFamily="-109" charset="0"/>
              <a:ea typeface="ＭＳ Ｐゴシック" pitchFamily="-109" charset="-128"/>
              <a:cs typeface="Arial" pitchFamily="-109"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24BF5E2D-9CAC-0042-9E57-3B4F0C7EDC90}" type="slidenum">
              <a:rPr lang="en-US">
                <a:latin typeface="Arial" pitchFamily="-109" charset="0"/>
                <a:ea typeface="ＭＳ Ｐゴシック" pitchFamily="-109" charset="-128"/>
                <a:cs typeface="ＭＳ Ｐゴシック" pitchFamily="-109" charset="-128"/>
              </a:rPr>
              <a:pPr/>
              <a:t>104</a:t>
            </a:fld>
            <a:endParaRPr lang="en-US" dirty="0">
              <a:latin typeface="Arial" pitchFamily="-109" charset="0"/>
              <a:ea typeface="ＭＳ Ｐゴシック" pitchFamily="-109" charset="-128"/>
              <a:cs typeface="ＭＳ Ｐゴシック" pitchFamily="-109" charset="-128"/>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marL="228600" indent="-228600" eaLnBrk="1" hangingPunct="1"/>
            <a:endParaRPr lang="en-AU" dirty="0">
              <a:latin typeface="Arial" pitchFamily="-109" charset="0"/>
              <a:ea typeface="ＭＳ Ｐゴシック" pitchFamily="-109" charset="-128"/>
              <a:cs typeface="Arial" pitchFamily="-109"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C277500-868B-4048-BD6E-7D518B0611BC}" type="slidenum">
              <a:rPr lang="en-US">
                <a:latin typeface="Arial" pitchFamily="-109" charset="0"/>
                <a:ea typeface="ＭＳ Ｐゴシック" pitchFamily="-109" charset="-128"/>
                <a:cs typeface="ＭＳ Ｐゴシック" pitchFamily="-109" charset="-128"/>
              </a:rPr>
              <a:pPr/>
              <a:t>105</a:t>
            </a:fld>
            <a:endParaRPr lang="en-US" dirty="0">
              <a:latin typeface="Arial" pitchFamily="-109" charset="0"/>
              <a:ea typeface="ＭＳ Ｐゴシック" pitchFamily="-109" charset="-128"/>
              <a:cs typeface="ＭＳ Ｐゴシック" pitchFamily="-109" charset="-128"/>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endParaRPr lang="en-US" dirty="0">
              <a:latin typeface="Arial" pitchFamily="-109" charset="0"/>
              <a:ea typeface="ＭＳ Ｐゴシック" pitchFamily="-109" charset="-128"/>
              <a:cs typeface="Arial" pitchFamily="-109"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24BF5E2D-9CAC-0042-9E57-3B4F0C7EDC90}" type="slidenum">
              <a:rPr lang="en-US">
                <a:latin typeface="Arial" pitchFamily="-109" charset="0"/>
                <a:ea typeface="ＭＳ Ｐゴシック" pitchFamily="-109" charset="-128"/>
                <a:cs typeface="ＭＳ Ｐゴシック" pitchFamily="-109" charset="-128"/>
              </a:rPr>
              <a:pPr/>
              <a:t>19</a:t>
            </a:fld>
            <a:endParaRPr lang="en-US">
              <a:latin typeface="Arial" pitchFamily="-109" charset="0"/>
              <a:ea typeface="ＭＳ Ｐゴシック" pitchFamily="-109" charset="-128"/>
              <a:cs typeface="ＭＳ Ｐゴシック" pitchFamily="-109" charset="-128"/>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marL="228600" indent="-228600" eaLnBrk="1" hangingPunct="1"/>
            <a:r>
              <a:rPr lang="en-US">
                <a:latin typeface="Arial" pitchFamily="-109" charset="0"/>
                <a:ea typeface="ＭＳ Ｐゴシック" pitchFamily="-109" charset="-128"/>
                <a:cs typeface="Arial" pitchFamily="-109" charset="0"/>
              </a:rPr>
              <a:t>While we all hope your CEED project start-up will go smoothly and according to plan, sometimes there are unavoidable delays. Aim to achieve as much as possible of the following before you start site work. In some cases that will not be possible, in which case, simply achieve what you can and aim to get the rest done in the early part of the first site work period.</a:t>
            </a:r>
          </a:p>
          <a:p>
            <a:pPr marL="228600" indent="-228600" eaLnBrk="1" hangingPunct="1"/>
            <a:r>
              <a:rPr lang="en-US">
                <a:latin typeface="Arial" pitchFamily="-109" charset="0"/>
                <a:ea typeface="ＭＳ Ｐゴシック" pitchFamily="-109" charset="-128"/>
                <a:cs typeface="Arial" pitchFamily="-109" charset="0"/>
              </a:rPr>
              <a:t>Whatever your starting date, you will not make much progress on the actual solution of the problem before starting site work. Helpful goals would be to:</a:t>
            </a:r>
            <a:endParaRPr lang="en-AU">
              <a:latin typeface="Arial" pitchFamily="-109" charset="0"/>
              <a:ea typeface="ＭＳ Ｐゴシック" pitchFamily="-109" charset="-128"/>
              <a:cs typeface="Arial" pitchFamily="-109" charset="0"/>
            </a:endParaRPr>
          </a:p>
          <a:p>
            <a:pPr marL="228600" indent="-228600" eaLnBrk="1" hangingPunct="1">
              <a:buFontTx/>
              <a:buChar char="•"/>
            </a:pPr>
            <a:r>
              <a:rPr lang="en-US">
                <a:latin typeface="Arial" pitchFamily="-109" charset="0"/>
                <a:ea typeface="ＭＳ Ｐゴシック" pitchFamily="-109" charset="-128"/>
                <a:cs typeface="Arial" pitchFamily="-109" charset="0"/>
              </a:rPr>
              <a:t>know exactly what you are setting out to achieve, and why;</a:t>
            </a:r>
            <a:endParaRPr lang="en-AU">
              <a:latin typeface="Arial" pitchFamily="-109" charset="0"/>
              <a:ea typeface="ＭＳ Ｐゴシック" pitchFamily="-109" charset="-128"/>
              <a:cs typeface="Arial" pitchFamily="-109" charset="0"/>
            </a:endParaRPr>
          </a:p>
          <a:p>
            <a:pPr marL="228600" indent="-228600" eaLnBrk="1" hangingPunct="1">
              <a:buFontTx/>
              <a:buChar char="•"/>
            </a:pPr>
            <a:r>
              <a:rPr lang="en-US">
                <a:latin typeface="Arial" pitchFamily="-109" charset="0"/>
                <a:ea typeface="ＭＳ Ｐゴシック" pitchFamily="-109" charset="-128"/>
                <a:cs typeface="Arial" pitchFamily="-109" charset="0"/>
              </a:rPr>
              <a:t>have composed, agreed upon, and signed the Project Brief;</a:t>
            </a:r>
            <a:endParaRPr lang="en-AU">
              <a:latin typeface="Arial" pitchFamily="-109" charset="0"/>
              <a:ea typeface="ＭＳ Ｐゴシック" pitchFamily="-109" charset="-128"/>
              <a:cs typeface="Arial" pitchFamily="-109" charset="0"/>
            </a:endParaRPr>
          </a:p>
          <a:p>
            <a:pPr marL="228600" indent="-228600" eaLnBrk="1" hangingPunct="1">
              <a:buFontTx/>
              <a:buChar char="•"/>
            </a:pPr>
            <a:r>
              <a:rPr lang="en-US">
                <a:latin typeface="Arial" pitchFamily="-109" charset="0"/>
                <a:ea typeface="ＭＳ Ｐゴシック" pitchFamily="-109" charset="-128"/>
                <a:cs typeface="Arial" pitchFamily="-109" charset="0"/>
              </a:rPr>
              <a:t>have planned how you will set about tackling the work;</a:t>
            </a:r>
            <a:endParaRPr lang="en-AU">
              <a:latin typeface="Arial" pitchFamily="-109" charset="0"/>
              <a:ea typeface="ＭＳ Ｐゴシック" pitchFamily="-109" charset="-128"/>
              <a:cs typeface="Arial" pitchFamily="-109" charset="0"/>
            </a:endParaRPr>
          </a:p>
          <a:p>
            <a:pPr marL="228600" indent="-228600" eaLnBrk="1" hangingPunct="1">
              <a:buFontTx/>
              <a:buChar char="•"/>
            </a:pPr>
            <a:r>
              <a:rPr lang="en-US">
                <a:latin typeface="Arial" pitchFamily="-109" charset="0"/>
                <a:ea typeface="ＭＳ Ｐゴシック" pitchFamily="-109" charset="-128"/>
                <a:cs typeface="Arial" pitchFamily="-109" charset="0"/>
              </a:rPr>
              <a:t>have requested the resources needed at the CEED Partner's site and the university;</a:t>
            </a:r>
            <a:endParaRPr lang="en-AU">
              <a:latin typeface="Arial" pitchFamily="-109" charset="0"/>
              <a:ea typeface="ＭＳ Ｐゴシック" pitchFamily="-109" charset="-128"/>
              <a:cs typeface="Arial" pitchFamily="-109" charset="0"/>
            </a:endParaRPr>
          </a:p>
          <a:p>
            <a:pPr marL="228600" indent="-228600" eaLnBrk="1" hangingPunct="1">
              <a:buFontTx/>
              <a:buChar char="•"/>
            </a:pPr>
            <a:r>
              <a:rPr lang="en-US">
                <a:latin typeface="Arial" pitchFamily="-109" charset="0"/>
                <a:ea typeface="ＭＳ Ｐゴシック" pitchFamily="-109" charset="-128"/>
                <a:cs typeface="Arial" pitchFamily="-109" charset="0"/>
              </a:rPr>
              <a:t>have started accumulating relevant reference material;</a:t>
            </a:r>
            <a:endParaRPr lang="en-AU">
              <a:latin typeface="Arial" pitchFamily="-109" charset="0"/>
              <a:ea typeface="ＭＳ Ｐゴシック" pitchFamily="-109" charset="-128"/>
              <a:cs typeface="Arial" pitchFamily="-109" charset="0"/>
            </a:endParaRPr>
          </a:p>
          <a:p>
            <a:pPr marL="228600" indent="-228600" eaLnBrk="1" hangingPunct="1">
              <a:buFontTx/>
              <a:buChar char="•"/>
            </a:pPr>
            <a:r>
              <a:rPr lang="en-US">
                <a:latin typeface="Arial" pitchFamily="-109" charset="0"/>
                <a:ea typeface="ＭＳ Ｐゴシック" pitchFamily="-109" charset="-128"/>
                <a:cs typeface="Arial" pitchFamily="-109" charset="0"/>
              </a:rPr>
              <a:t>have set up the structure for your planning and documentation system;</a:t>
            </a:r>
            <a:endParaRPr lang="en-AU">
              <a:latin typeface="Arial" pitchFamily="-109" charset="0"/>
              <a:ea typeface="ＭＳ Ｐゴシック" pitchFamily="-109" charset="-128"/>
              <a:cs typeface="Arial" pitchFamily="-109" charset="0"/>
            </a:endParaRPr>
          </a:p>
          <a:p>
            <a:pPr marL="228600" indent="-228600" eaLnBrk="1" hangingPunct="1">
              <a:buFontTx/>
              <a:buChar char="•"/>
            </a:pPr>
            <a:r>
              <a:rPr lang="en-US">
                <a:latin typeface="Arial" pitchFamily="-109" charset="0"/>
                <a:ea typeface="ＭＳ Ｐゴシック" pitchFamily="-109" charset="-128"/>
                <a:cs typeface="Arial" pitchFamily="-109" charset="0"/>
              </a:rPr>
              <a:t>have begun to build up key skills and knowledge;</a:t>
            </a:r>
            <a:endParaRPr lang="en-AU">
              <a:latin typeface="Arial" pitchFamily="-109" charset="0"/>
              <a:ea typeface="ＭＳ Ｐゴシック" pitchFamily="-109" charset="-128"/>
              <a:cs typeface="Arial" pitchFamily="-109" charset="0"/>
            </a:endParaRPr>
          </a:p>
          <a:p>
            <a:pPr marL="228600" indent="-228600" eaLnBrk="1" hangingPunct="1">
              <a:buFontTx/>
              <a:buChar char="•"/>
            </a:pPr>
            <a:r>
              <a:rPr lang="en-US">
                <a:latin typeface="Arial" pitchFamily="-109" charset="0"/>
                <a:ea typeface="ＭＳ Ｐゴシック" pitchFamily="-109" charset="-128"/>
                <a:cs typeface="Arial" pitchFamily="-109" charset="0"/>
              </a:rPr>
              <a:t>be ready to outline your approach in a brief presentation.</a:t>
            </a:r>
            <a:endParaRPr lang="en-AU">
              <a:latin typeface="Arial" pitchFamily="-109" charset="0"/>
              <a:ea typeface="ＭＳ Ｐゴシック" pitchFamily="-109" charset="-128"/>
              <a:cs typeface="Arial" pitchFamily="-109" charset="0"/>
            </a:endParaRPr>
          </a:p>
          <a:p>
            <a:pPr marL="228600" indent="-228600" eaLnBrk="1" hangingPunct="1"/>
            <a:r>
              <a:rPr lang="en-US">
                <a:latin typeface="Arial" pitchFamily="-109" charset="0"/>
                <a:ea typeface="ＭＳ Ｐゴシック" pitchFamily="-109" charset="-128"/>
                <a:cs typeface="Arial" pitchFamily="-109" charset="0"/>
              </a:rPr>
              <a:t>It is very beneficial for you to be ready for more detailed work by the time you commence work on site.</a:t>
            </a:r>
          </a:p>
          <a:p>
            <a:pPr marL="228600" indent="-228600" eaLnBrk="1" hangingPunct="1"/>
            <a:endParaRPr lang="en-AU">
              <a:latin typeface="Arial" pitchFamily="-109" charset="0"/>
              <a:ea typeface="ＭＳ Ｐゴシック" pitchFamily="-109" charset="-128"/>
              <a:cs typeface="Arial" pitchFamily="-109"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p:spPr>
        <p:txBody>
          <a:bodyPr/>
          <a:lstStyle/>
          <a:p>
            <a:fld id="{24366517-6478-4BF3-8D4D-8B3985ABC61E}" type="slidenum">
              <a:rPr lang="en-US" smtClean="0">
                <a:latin typeface="Arial" charset="0"/>
                <a:ea typeface="MS PGothic" pitchFamily="34" charset="-128"/>
              </a:rPr>
              <a:pPr/>
              <a:t>107</a:t>
            </a:fld>
            <a:endParaRPr lang="en-US" smtClean="0">
              <a:latin typeface="Arial" charset="0"/>
              <a:ea typeface="MS PGothic" pitchFamily="34" charset="-128"/>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p:spPr>
        <p:txBody>
          <a:bodyPr/>
          <a:lstStyle/>
          <a:p>
            <a:pPr eaLnBrk="1" hangingPunct="1"/>
            <a:endParaRPr lang="en-US" smtClean="0">
              <a:latin typeface="Arial" charset="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3D67F5B9-A3CB-4F4F-9F55-8B79F7460973}" type="slidenum">
              <a:rPr lang="en-US">
                <a:latin typeface="Arial" pitchFamily="-109" charset="0"/>
                <a:ea typeface="ＭＳ Ｐゴシック" pitchFamily="-109" charset="-128"/>
                <a:cs typeface="ＭＳ Ｐゴシック" pitchFamily="-109" charset="-128"/>
              </a:rPr>
              <a:pPr/>
              <a:t>20</a:t>
            </a:fld>
            <a:endParaRPr lang="en-US">
              <a:latin typeface="Arial" pitchFamily="-109" charset="0"/>
              <a:ea typeface="ＭＳ Ｐゴシック" pitchFamily="-109" charset="-128"/>
              <a:cs typeface="ＭＳ Ｐゴシック" pitchFamily="-109" charset="-128"/>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marL="228600" indent="-228600" eaLnBrk="1" hangingPunct="1"/>
            <a:r>
              <a:rPr lang="en-US">
                <a:latin typeface="Arial" pitchFamily="-109" charset="0"/>
                <a:ea typeface="ＭＳ Ｐゴシック" pitchFamily="-109" charset="-128"/>
                <a:cs typeface="Arial" pitchFamily="-109" charset="0"/>
              </a:rPr>
              <a:t>While we all hope your CEED project start-up will go smoothly and according to plan, sometimes there are unavoidable delays. Aim to achieve as much as possible of the following before you start site work. In some cases that will not be possible, in which case, simply achieve what you can and aim to get the rest done in the early part of the first site work period.</a:t>
            </a:r>
          </a:p>
          <a:p>
            <a:pPr marL="228600" indent="-228600" eaLnBrk="1" hangingPunct="1"/>
            <a:r>
              <a:rPr lang="en-US">
                <a:latin typeface="Arial" pitchFamily="-109" charset="0"/>
                <a:ea typeface="ＭＳ Ｐゴシック" pitchFamily="-109" charset="-128"/>
                <a:cs typeface="Arial" pitchFamily="-109" charset="0"/>
              </a:rPr>
              <a:t>Whatever your starting date, you will not make much progress on the actual solution of the problem before starting site work. Helpful goals would be to:</a:t>
            </a:r>
            <a:endParaRPr lang="en-AU">
              <a:latin typeface="Arial" pitchFamily="-109" charset="0"/>
              <a:ea typeface="ＭＳ Ｐゴシック" pitchFamily="-109" charset="-128"/>
              <a:cs typeface="Arial" pitchFamily="-109" charset="0"/>
            </a:endParaRPr>
          </a:p>
          <a:p>
            <a:pPr marL="228600" indent="-228600" eaLnBrk="1" hangingPunct="1">
              <a:buFontTx/>
              <a:buChar char="•"/>
            </a:pPr>
            <a:r>
              <a:rPr lang="en-US">
                <a:latin typeface="Arial" pitchFamily="-109" charset="0"/>
                <a:ea typeface="ＭＳ Ｐゴシック" pitchFamily="-109" charset="-128"/>
                <a:cs typeface="Arial" pitchFamily="-109" charset="0"/>
              </a:rPr>
              <a:t>know exactly what you are setting out to achieve, and why;</a:t>
            </a:r>
            <a:endParaRPr lang="en-AU">
              <a:latin typeface="Arial" pitchFamily="-109" charset="0"/>
              <a:ea typeface="ＭＳ Ｐゴシック" pitchFamily="-109" charset="-128"/>
              <a:cs typeface="Arial" pitchFamily="-109" charset="0"/>
            </a:endParaRPr>
          </a:p>
          <a:p>
            <a:pPr marL="228600" indent="-228600" eaLnBrk="1" hangingPunct="1">
              <a:buFontTx/>
              <a:buChar char="•"/>
            </a:pPr>
            <a:r>
              <a:rPr lang="en-US">
                <a:latin typeface="Arial" pitchFamily="-109" charset="0"/>
                <a:ea typeface="ＭＳ Ｐゴシック" pitchFamily="-109" charset="-128"/>
                <a:cs typeface="Arial" pitchFamily="-109" charset="0"/>
              </a:rPr>
              <a:t>have composed, agreed upon, and signed the Project Brief;</a:t>
            </a:r>
            <a:endParaRPr lang="en-AU">
              <a:latin typeface="Arial" pitchFamily="-109" charset="0"/>
              <a:ea typeface="ＭＳ Ｐゴシック" pitchFamily="-109" charset="-128"/>
              <a:cs typeface="Arial" pitchFamily="-109" charset="0"/>
            </a:endParaRPr>
          </a:p>
          <a:p>
            <a:pPr marL="228600" indent="-228600" eaLnBrk="1" hangingPunct="1">
              <a:buFontTx/>
              <a:buChar char="•"/>
            </a:pPr>
            <a:r>
              <a:rPr lang="en-US">
                <a:latin typeface="Arial" pitchFamily="-109" charset="0"/>
                <a:ea typeface="ＭＳ Ｐゴシック" pitchFamily="-109" charset="-128"/>
                <a:cs typeface="Arial" pitchFamily="-109" charset="0"/>
              </a:rPr>
              <a:t>have planned how you will set about tackling the work;</a:t>
            </a:r>
            <a:endParaRPr lang="en-AU">
              <a:latin typeface="Arial" pitchFamily="-109" charset="0"/>
              <a:ea typeface="ＭＳ Ｐゴシック" pitchFamily="-109" charset="-128"/>
              <a:cs typeface="Arial" pitchFamily="-109" charset="0"/>
            </a:endParaRPr>
          </a:p>
          <a:p>
            <a:pPr marL="228600" indent="-228600" eaLnBrk="1" hangingPunct="1">
              <a:buFontTx/>
              <a:buChar char="•"/>
            </a:pPr>
            <a:r>
              <a:rPr lang="en-US">
                <a:latin typeface="Arial" pitchFamily="-109" charset="0"/>
                <a:ea typeface="ＭＳ Ｐゴシック" pitchFamily="-109" charset="-128"/>
                <a:cs typeface="Arial" pitchFamily="-109" charset="0"/>
              </a:rPr>
              <a:t>have requested the resources needed at the CEED Partner's site and the university;</a:t>
            </a:r>
            <a:endParaRPr lang="en-AU">
              <a:latin typeface="Arial" pitchFamily="-109" charset="0"/>
              <a:ea typeface="ＭＳ Ｐゴシック" pitchFamily="-109" charset="-128"/>
              <a:cs typeface="Arial" pitchFamily="-109" charset="0"/>
            </a:endParaRPr>
          </a:p>
          <a:p>
            <a:pPr marL="228600" indent="-228600" eaLnBrk="1" hangingPunct="1">
              <a:buFontTx/>
              <a:buChar char="•"/>
            </a:pPr>
            <a:r>
              <a:rPr lang="en-US">
                <a:latin typeface="Arial" pitchFamily="-109" charset="0"/>
                <a:ea typeface="ＭＳ Ｐゴシック" pitchFamily="-109" charset="-128"/>
                <a:cs typeface="Arial" pitchFamily="-109" charset="0"/>
              </a:rPr>
              <a:t>have started accumulating relevant reference material;</a:t>
            </a:r>
            <a:endParaRPr lang="en-AU">
              <a:latin typeface="Arial" pitchFamily="-109" charset="0"/>
              <a:ea typeface="ＭＳ Ｐゴシック" pitchFamily="-109" charset="-128"/>
              <a:cs typeface="Arial" pitchFamily="-109" charset="0"/>
            </a:endParaRPr>
          </a:p>
          <a:p>
            <a:pPr marL="228600" indent="-228600" eaLnBrk="1" hangingPunct="1">
              <a:buFontTx/>
              <a:buChar char="•"/>
            </a:pPr>
            <a:r>
              <a:rPr lang="en-US">
                <a:latin typeface="Arial" pitchFamily="-109" charset="0"/>
                <a:ea typeface="ＭＳ Ｐゴシック" pitchFamily="-109" charset="-128"/>
                <a:cs typeface="Arial" pitchFamily="-109" charset="0"/>
              </a:rPr>
              <a:t>have set up the structure for your planning and documentation system;</a:t>
            </a:r>
            <a:endParaRPr lang="en-AU">
              <a:latin typeface="Arial" pitchFamily="-109" charset="0"/>
              <a:ea typeface="ＭＳ Ｐゴシック" pitchFamily="-109" charset="-128"/>
              <a:cs typeface="Arial" pitchFamily="-109" charset="0"/>
            </a:endParaRPr>
          </a:p>
          <a:p>
            <a:pPr marL="228600" indent="-228600" eaLnBrk="1" hangingPunct="1">
              <a:buFontTx/>
              <a:buChar char="•"/>
            </a:pPr>
            <a:r>
              <a:rPr lang="en-US">
                <a:latin typeface="Arial" pitchFamily="-109" charset="0"/>
                <a:ea typeface="ＭＳ Ｐゴシック" pitchFamily="-109" charset="-128"/>
                <a:cs typeface="Arial" pitchFamily="-109" charset="0"/>
              </a:rPr>
              <a:t>have begun to build up key skills and knowledge;</a:t>
            </a:r>
            <a:endParaRPr lang="en-AU">
              <a:latin typeface="Arial" pitchFamily="-109" charset="0"/>
              <a:ea typeface="ＭＳ Ｐゴシック" pitchFamily="-109" charset="-128"/>
              <a:cs typeface="Arial" pitchFamily="-109" charset="0"/>
            </a:endParaRPr>
          </a:p>
          <a:p>
            <a:pPr marL="228600" indent="-228600" eaLnBrk="1" hangingPunct="1">
              <a:buFontTx/>
              <a:buChar char="•"/>
            </a:pPr>
            <a:r>
              <a:rPr lang="en-US">
                <a:latin typeface="Arial" pitchFamily="-109" charset="0"/>
                <a:ea typeface="ＭＳ Ｐゴシック" pitchFamily="-109" charset="-128"/>
                <a:cs typeface="Arial" pitchFamily="-109" charset="0"/>
              </a:rPr>
              <a:t>be ready to outline your approach in a brief presentation.</a:t>
            </a:r>
            <a:endParaRPr lang="en-AU">
              <a:latin typeface="Arial" pitchFamily="-109" charset="0"/>
              <a:ea typeface="ＭＳ Ｐゴシック" pitchFamily="-109" charset="-128"/>
              <a:cs typeface="Arial" pitchFamily="-109" charset="0"/>
            </a:endParaRPr>
          </a:p>
          <a:p>
            <a:pPr marL="228600" indent="-228600" eaLnBrk="1" hangingPunct="1"/>
            <a:r>
              <a:rPr lang="en-US">
                <a:latin typeface="Arial" pitchFamily="-109" charset="0"/>
                <a:ea typeface="ＭＳ Ｐゴシック" pitchFamily="-109" charset="-128"/>
                <a:cs typeface="Arial" pitchFamily="-109" charset="0"/>
              </a:rPr>
              <a:t>It is very beneficial for you to be ready for more detailed work by the time you commence work on site.</a:t>
            </a:r>
          </a:p>
          <a:p>
            <a:pPr marL="228600" indent="-228600" eaLnBrk="1" hangingPunct="1"/>
            <a:endParaRPr lang="en-AU">
              <a:latin typeface="Arial" pitchFamily="-109" charset="0"/>
              <a:ea typeface="ＭＳ Ｐゴシック" pitchFamily="-109" charset="-128"/>
              <a:cs typeface="Arial" pitchFamily="-109"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BB69884A-6FE3-7C42-B22B-84ED824F2F4B}" type="slidenum">
              <a:rPr lang="en-US">
                <a:latin typeface="Arial" pitchFamily="-109" charset="0"/>
                <a:ea typeface="ＭＳ Ｐゴシック" pitchFamily="-109" charset="-128"/>
                <a:cs typeface="ＭＳ Ｐゴシック" pitchFamily="-109" charset="-128"/>
              </a:rPr>
              <a:pPr/>
              <a:t>22</a:t>
            </a:fld>
            <a:endParaRPr lang="en-US">
              <a:latin typeface="Arial" pitchFamily="-109" charset="0"/>
              <a:ea typeface="ＭＳ Ｐゴシック" pitchFamily="-109" charset="-128"/>
              <a:cs typeface="ＭＳ Ｐゴシック" pitchFamily="-109" charset="-128"/>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marL="228600" indent="-228600" eaLnBrk="1" hangingPunct="1"/>
            <a:endParaRPr lang="en-US">
              <a:latin typeface="Arial" pitchFamily="-109" charset="0"/>
              <a:ea typeface="ＭＳ Ｐゴシック" pitchFamily="-109" charset="-128"/>
              <a:cs typeface="Arial" pitchFamily="-109"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A423EBFC-581F-5D45-9040-417E6CA77971}" type="slidenum">
              <a:rPr lang="en-US">
                <a:latin typeface="Arial" pitchFamily="-109" charset="0"/>
                <a:ea typeface="ＭＳ Ｐゴシック" pitchFamily="-109" charset="-128"/>
                <a:cs typeface="ＭＳ Ｐゴシック" pitchFamily="-109" charset="-128"/>
              </a:rPr>
              <a:pPr/>
              <a:t>23</a:t>
            </a:fld>
            <a:endParaRPr lang="en-US">
              <a:latin typeface="Arial" pitchFamily="-109" charset="0"/>
              <a:ea typeface="ＭＳ Ｐゴシック" pitchFamily="-109" charset="-128"/>
              <a:cs typeface="ＭＳ Ｐゴシック" pitchFamily="-109" charset="-128"/>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marL="228600" indent="-228600" eaLnBrk="1" hangingPunct="1"/>
            <a:endParaRPr lang="en-US">
              <a:latin typeface="Arial" pitchFamily="-109" charset="0"/>
              <a:ea typeface="ＭＳ Ｐゴシック" pitchFamily="-109" charset="-128"/>
              <a:cs typeface="Arial" pitchFamily="-109"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3137297F-9F6A-AD4D-845C-0C0A70C81CE2}" type="datetimeFigureOut">
              <a:rPr lang="en-US" smtClean="0"/>
              <a:t>14/12/16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FAF7F8-3436-7D44-8A16-AE6AC7B644E3}" type="slidenum">
              <a:rPr lang="en-US" smtClean="0"/>
              <a:t>‹#›</a:t>
            </a:fld>
            <a:endParaRPr lang="en-US"/>
          </a:p>
        </p:txBody>
      </p:sp>
    </p:spTree>
    <p:extLst>
      <p:ext uri="{BB962C8B-B14F-4D97-AF65-F5344CB8AC3E}">
        <p14:creationId xmlns:p14="http://schemas.microsoft.com/office/powerpoint/2010/main" val="4049167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3137297F-9F6A-AD4D-845C-0C0A70C81CE2}" type="datetimeFigureOut">
              <a:rPr lang="en-US" smtClean="0"/>
              <a:t>14/12/16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FAF7F8-3436-7D44-8A16-AE6AC7B644E3}" type="slidenum">
              <a:rPr lang="en-US" smtClean="0"/>
              <a:t>‹#›</a:t>
            </a:fld>
            <a:endParaRPr lang="en-US"/>
          </a:p>
        </p:txBody>
      </p:sp>
    </p:spTree>
    <p:extLst>
      <p:ext uri="{BB962C8B-B14F-4D97-AF65-F5344CB8AC3E}">
        <p14:creationId xmlns:p14="http://schemas.microsoft.com/office/powerpoint/2010/main" val="1673882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3137297F-9F6A-AD4D-845C-0C0A70C81CE2}" type="datetimeFigureOut">
              <a:rPr lang="en-US" smtClean="0"/>
              <a:t>14/12/16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FAF7F8-3436-7D44-8A16-AE6AC7B644E3}" type="slidenum">
              <a:rPr lang="en-US" smtClean="0"/>
              <a:t>‹#›</a:t>
            </a:fld>
            <a:endParaRPr lang="en-US"/>
          </a:p>
        </p:txBody>
      </p:sp>
    </p:spTree>
    <p:extLst>
      <p:ext uri="{BB962C8B-B14F-4D97-AF65-F5344CB8AC3E}">
        <p14:creationId xmlns:p14="http://schemas.microsoft.com/office/powerpoint/2010/main" val="3484922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3137297F-9F6A-AD4D-845C-0C0A70C81CE2}" type="datetimeFigureOut">
              <a:rPr lang="en-US" smtClean="0"/>
              <a:t>14/12/16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FAF7F8-3436-7D44-8A16-AE6AC7B644E3}" type="slidenum">
              <a:rPr lang="en-US" smtClean="0"/>
              <a:t>‹#›</a:t>
            </a:fld>
            <a:endParaRPr lang="en-US"/>
          </a:p>
        </p:txBody>
      </p:sp>
    </p:spTree>
    <p:extLst>
      <p:ext uri="{BB962C8B-B14F-4D97-AF65-F5344CB8AC3E}">
        <p14:creationId xmlns:p14="http://schemas.microsoft.com/office/powerpoint/2010/main" val="2283644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3137297F-9F6A-AD4D-845C-0C0A70C81CE2}" type="datetimeFigureOut">
              <a:rPr lang="en-US" smtClean="0"/>
              <a:t>14/12/16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FAF7F8-3436-7D44-8A16-AE6AC7B644E3}" type="slidenum">
              <a:rPr lang="en-US" smtClean="0"/>
              <a:t>‹#›</a:t>
            </a:fld>
            <a:endParaRPr lang="en-US"/>
          </a:p>
        </p:txBody>
      </p:sp>
    </p:spTree>
    <p:extLst>
      <p:ext uri="{BB962C8B-B14F-4D97-AF65-F5344CB8AC3E}">
        <p14:creationId xmlns:p14="http://schemas.microsoft.com/office/powerpoint/2010/main" val="3349468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3137297F-9F6A-AD4D-845C-0C0A70C81CE2}" type="datetimeFigureOut">
              <a:rPr lang="en-US" smtClean="0"/>
              <a:t>14/12/16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FAF7F8-3436-7D44-8A16-AE6AC7B644E3}" type="slidenum">
              <a:rPr lang="en-US" smtClean="0"/>
              <a:t>‹#›</a:t>
            </a:fld>
            <a:endParaRPr lang="en-US"/>
          </a:p>
        </p:txBody>
      </p:sp>
    </p:spTree>
    <p:extLst>
      <p:ext uri="{BB962C8B-B14F-4D97-AF65-F5344CB8AC3E}">
        <p14:creationId xmlns:p14="http://schemas.microsoft.com/office/powerpoint/2010/main" val="269768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3137297F-9F6A-AD4D-845C-0C0A70C81CE2}" type="datetimeFigureOut">
              <a:rPr lang="en-US" smtClean="0"/>
              <a:t>14/12/16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FAF7F8-3436-7D44-8A16-AE6AC7B644E3}" type="slidenum">
              <a:rPr lang="en-US" smtClean="0"/>
              <a:t>‹#›</a:t>
            </a:fld>
            <a:endParaRPr lang="en-US"/>
          </a:p>
        </p:txBody>
      </p:sp>
    </p:spTree>
    <p:extLst>
      <p:ext uri="{BB962C8B-B14F-4D97-AF65-F5344CB8AC3E}">
        <p14:creationId xmlns:p14="http://schemas.microsoft.com/office/powerpoint/2010/main" val="3982856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3137297F-9F6A-AD4D-845C-0C0A70C81CE2}" type="datetimeFigureOut">
              <a:rPr lang="en-US" smtClean="0"/>
              <a:t>14/12/16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FAF7F8-3436-7D44-8A16-AE6AC7B644E3}" type="slidenum">
              <a:rPr lang="en-US" smtClean="0"/>
              <a:t>‹#›</a:t>
            </a:fld>
            <a:endParaRPr lang="en-US"/>
          </a:p>
        </p:txBody>
      </p:sp>
    </p:spTree>
    <p:extLst>
      <p:ext uri="{BB962C8B-B14F-4D97-AF65-F5344CB8AC3E}">
        <p14:creationId xmlns:p14="http://schemas.microsoft.com/office/powerpoint/2010/main" val="523569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37297F-9F6A-AD4D-845C-0C0A70C81CE2}" type="datetimeFigureOut">
              <a:rPr lang="en-US" smtClean="0"/>
              <a:t>14/12/16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FAF7F8-3436-7D44-8A16-AE6AC7B644E3}" type="slidenum">
              <a:rPr lang="en-US" smtClean="0"/>
              <a:t>‹#›</a:t>
            </a:fld>
            <a:endParaRPr lang="en-US"/>
          </a:p>
        </p:txBody>
      </p:sp>
    </p:spTree>
    <p:extLst>
      <p:ext uri="{BB962C8B-B14F-4D97-AF65-F5344CB8AC3E}">
        <p14:creationId xmlns:p14="http://schemas.microsoft.com/office/powerpoint/2010/main" val="4123700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3137297F-9F6A-AD4D-845C-0C0A70C81CE2}" type="datetimeFigureOut">
              <a:rPr lang="en-US" smtClean="0"/>
              <a:t>14/12/16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FAF7F8-3436-7D44-8A16-AE6AC7B644E3}" type="slidenum">
              <a:rPr lang="en-US" smtClean="0"/>
              <a:t>‹#›</a:t>
            </a:fld>
            <a:endParaRPr lang="en-US"/>
          </a:p>
        </p:txBody>
      </p:sp>
    </p:spTree>
    <p:extLst>
      <p:ext uri="{BB962C8B-B14F-4D97-AF65-F5344CB8AC3E}">
        <p14:creationId xmlns:p14="http://schemas.microsoft.com/office/powerpoint/2010/main" val="525734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3137297F-9F6A-AD4D-845C-0C0A70C81CE2}" type="datetimeFigureOut">
              <a:rPr lang="en-US" smtClean="0"/>
              <a:t>14/12/16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FAF7F8-3436-7D44-8A16-AE6AC7B644E3}" type="slidenum">
              <a:rPr lang="en-US" smtClean="0"/>
              <a:t>‹#›</a:t>
            </a:fld>
            <a:endParaRPr lang="en-US"/>
          </a:p>
        </p:txBody>
      </p:sp>
    </p:spTree>
    <p:extLst>
      <p:ext uri="{BB962C8B-B14F-4D97-AF65-F5344CB8AC3E}">
        <p14:creationId xmlns:p14="http://schemas.microsoft.com/office/powerpoint/2010/main" val="242847746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7297F-9F6A-AD4D-845C-0C0A70C81CE2}" type="datetimeFigureOut">
              <a:rPr lang="en-US" smtClean="0"/>
              <a:t>14/12/16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FAF7F8-3436-7D44-8A16-AE6AC7B644E3}" type="slidenum">
              <a:rPr lang="en-US" smtClean="0"/>
              <a:t>‹#›</a:t>
            </a:fld>
            <a:endParaRPr lang="en-US"/>
          </a:p>
        </p:txBody>
      </p:sp>
    </p:spTree>
    <p:extLst>
      <p:ext uri="{BB962C8B-B14F-4D97-AF65-F5344CB8AC3E}">
        <p14:creationId xmlns:p14="http://schemas.microsoft.com/office/powerpoint/2010/main" val="25106491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is.uwa.edu.au/"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36.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hyperlink" Target="http://www.ceed.uwa.edu.au/forms" TargetMode="Externa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4.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5.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6.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9.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0.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43.xml"/><Relationship Id="rId4" Type="http://schemas.openxmlformats.org/officeDocument/2006/relationships/oleObject" Target="../embeddings/Microsoft_Excel_97_-_2004_Worksheet1.xls"/><Relationship Id="rId5" Type="http://schemas.openxmlformats.org/officeDocument/2006/relationships/image" Target="../media/image23.emf"/><Relationship Id="rId6" Type="http://schemas.openxmlformats.org/officeDocument/2006/relationships/oleObject" Target="../embeddings/Microsoft_Excel_97_-_2004_Worksheet2.xls"/><Relationship Id="rId7" Type="http://schemas.openxmlformats.org/officeDocument/2006/relationships/image" Target="../media/image24.emf"/><Relationship Id="rId8" Type="http://schemas.openxmlformats.org/officeDocument/2006/relationships/oleObject" Target="../embeddings/Microsoft_Excel_97_-_2004_Worksheet3.xls"/><Relationship Id="rId9" Type="http://schemas.openxmlformats.org/officeDocument/2006/relationships/image" Target="../media/image25.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44.xml"/><Relationship Id="rId4" Type="http://schemas.openxmlformats.org/officeDocument/2006/relationships/oleObject" Target="../embeddings/Microsoft_Excel_97_-_2004_Worksheet4.xls"/><Relationship Id="rId5" Type="http://schemas.openxmlformats.org/officeDocument/2006/relationships/image" Target="../media/image26.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jp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4800" b="1" dirty="0" smtClean="0">
                <a:latin typeface="Arial"/>
                <a:cs typeface="Arial"/>
              </a:rPr>
              <a:t>CEED</a:t>
            </a:r>
            <a:endParaRPr lang="en-US" sz="4800" b="1" dirty="0">
              <a:latin typeface="Arial"/>
              <a:cs typeface="Arial"/>
            </a:endParaRPr>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att Avent Sand Transport at Laptop.jpg"/>
          <p:cNvPicPr>
            <a:picLocks noChangeAspect="1"/>
          </p:cNvPicPr>
          <p:nvPr/>
        </p:nvPicPr>
        <p:blipFill rotWithShape="1">
          <a:blip r:embed="rId2">
            <a:extLst>
              <a:ext uri="{28A0092B-C50C-407E-A947-70E740481C1C}">
                <a14:useLocalDpi xmlns:a14="http://schemas.microsoft.com/office/drawing/2010/main" val="0"/>
              </a:ext>
            </a:extLst>
          </a:blip>
          <a:srcRect t="5733"/>
          <a:stretch/>
        </p:blipFill>
        <p:spPr>
          <a:xfrm>
            <a:off x="0" y="1132928"/>
            <a:ext cx="9143999" cy="5725071"/>
          </a:xfrm>
          <a:prstGeom prst="rect">
            <a:avLst/>
          </a:prstGeom>
          <a:solidFill>
            <a:schemeClr val="tx2"/>
          </a:solidFill>
        </p:spPr>
      </p:pic>
      <p:sp>
        <p:nvSpPr>
          <p:cNvPr id="9" name="Title 29"/>
          <p:cNvSpPr txBox="1">
            <a:spLocks/>
          </p:cNvSpPr>
          <p:nvPr/>
        </p:nvSpPr>
        <p:spPr>
          <a:xfrm>
            <a:off x="539552" y="4920120"/>
            <a:ext cx="7992888" cy="71867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4000" b="1" dirty="0" smtClean="0">
                <a:solidFill>
                  <a:srgbClr val="FFFFFF"/>
                </a:solidFill>
                <a:latin typeface="Arial"/>
                <a:cs typeface="Arial"/>
              </a:rPr>
              <a:t>CEED </a:t>
            </a:r>
            <a:r>
              <a:rPr lang="en-AU" sz="4000" b="1" dirty="0" smtClean="0">
                <a:solidFill>
                  <a:srgbClr val="FFFFFF"/>
                </a:solidFill>
                <a:latin typeface="Arial"/>
                <a:cs typeface="Arial"/>
              </a:rPr>
              <a:t>Induction 2016/2017</a:t>
            </a:r>
            <a:endParaRPr lang="en-AU" sz="3600" dirty="0">
              <a:solidFill>
                <a:srgbClr val="FFFFFF"/>
              </a:solidFill>
              <a:latin typeface="Arial"/>
              <a:cs typeface="Arial"/>
            </a:endParaRPr>
          </a:p>
        </p:txBody>
      </p:sp>
      <p:sp>
        <p:nvSpPr>
          <p:cNvPr id="10" name="TextBox 9"/>
          <p:cNvSpPr txBox="1"/>
          <p:nvPr/>
        </p:nvSpPr>
        <p:spPr>
          <a:xfrm>
            <a:off x="467544" y="5834435"/>
            <a:ext cx="8064896" cy="830997"/>
          </a:xfrm>
          <a:prstGeom prst="rect">
            <a:avLst/>
          </a:prstGeom>
          <a:noFill/>
        </p:spPr>
        <p:txBody>
          <a:bodyPr wrap="square" rtlCol="0">
            <a:spAutoFit/>
          </a:bodyPr>
          <a:lstStyle/>
          <a:p>
            <a:r>
              <a:rPr lang="en-AU" sz="2400" dirty="0" smtClean="0">
                <a:solidFill>
                  <a:srgbClr val="DEB408"/>
                </a:solidFill>
                <a:latin typeface="Arial"/>
                <a:cs typeface="Arial"/>
              </a:rPr>
              <a:t>Jeremy Leggoe				      				</a:t>
            </a:r>
            <a:r>
              <a:rPr lang="en-AU" sz="2400" dirty="0" smtClean="0">
                <a:solidFill>
                  <a:srgbClr val="DEB408"/>
                </a:solidFill>
                <a:latin typeface="Arial"/>
                <a:cs typeface="Arial"/>
              </a:rPr>
              <a:t>Amanda Bolt</a:t>
            </a:r>
            <a:r>
              <a:rPr lang="en-AU" sz="2400" dirty="0">
                <a:solidFill>
                  <a:srgbClr val="DEB408"/>
                </a:solidFill>
                <a:latin typeface="Arial"/>
                <a:cs typeface="Arial"/>
              </a:rPr>
              <a:t/>
            </a:r>
            <a:br>
              <a:rPr lang="en-AU" sz="2400" dirty="0">
                <a:solidFill>
                  <a:srgbClr val="DEB408"/>
                </a:solidFill>
                <a:latin typeface="Arial"/>
                <a:cs typeface="Arial"/>
              </a:rPr>
            </a:br>
            <a:r>
              <a:rPr lang="en-AU" sz="2400" dirty="0" smtClean="0">
                <a:solidFill>
                  <a:srgbClr val="DEB408"/>
                </a:solidFill>
                <a:latin typeface="Arial"/>
                <a:cs typeface="Arial"/>
              </a:rPr>
              <a:t>CEED Director				</a:t>
            </a:r>
            <a:r>
              <a:rPr lang="en-AU" sz="2400" dirty="0" smtClean="0">
                <a:solidFill>
                  <a:srgbClr val="DEB408"/>
                </a:solidFill>
                <a:latin typeface="Arial"/>
                <a:cs typeface="Arial"/>
              </a:rPr>
              <a:t>			CEED Administrator</a:t>
            </a:r>
            <a:endParaRPr lang="en-US" sz="2400" dirty="0">
              <a:solidFill>
                <a:srgbClr val="DEB408"/>
              </a:solidFill>
              <a:latin typeface="Arial"/>
              <a:cs typeface="Arial"/>
            </a:endParaRPr>
          </a:p>
        </p:txBody>
      </p:sp>
      <p:sp>
        <p:nvSpPr>
          <p:cNvPr id="11" name="Rectangle 10"/>
          <p:cNvSpPr/>
          <p:nvPr/>
        </p:nvSpPr>
        <p:spPr>
          <a:xfrm flipV="1">
            <a:off x="539551" y="5733470"/>
            <a:ext cx="7918649" cy="4571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6358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AU" sz="3200" b="1" dirty="0" smtClean="0">
                <a:solidFill>
                  <a:schemeClr val="bg1"/>
                </a:solidFill>
                <a:latin typeface="Arial"/>
                <a:cs typeface="Arial"/>
              </a:rPr>
              <a:t>Effective Communication</a:t>
            </a:r>
            <a:endParaRPr lang="en-AU" sz="3200" b="1" dirty="0">
              <a:solidFill>
                <a:schemeClr val="bg1"/>
              </a:solidFill>
              <a:latin typeface="Arial"/>
              <a:cs typeface="Arial"/>
            </a:endParaRPr>
          </a:p>
        </p:txBody>
      </p:sp>
      <p:sp>
        <p:nvSpPr>
          <p:cNvPr id="44034" name="Content Placeholder 2"/>
          <p:cNvSpPr>
            <a:spLocks noGrp="1"/>
          </p:cNvSpPr>
          <p:nvPr>
            <p:ph idx="1"/>
          </p:nvPr>
        </p:nvSpPr>
        <p:spPr>
          <a:xfrm>
            <a:off x="457200" y="1219200"/>
            <a:ext cx="8153400" cy="5486400"/>
          </a:xfrm>
        </p:spPr>
        <p:txBody>
          <a:bodyPr>
            <a:normAutofit fontScale="85000" lnSpcReduction="20000"/>
          </a:bodyPr>
          <a:lstStyle/>
          <a:p>
            <a:pPr eaLnBrk="1" hangingPunct="1">
              <a:spcAft>
                <a:spcPts val="1800"/>
              </a:spcAft>
            </a:pPr>
            <a:r>
              <a:rPr lang="en-US" dirty="0" smtClean="0"/>
              <a:t>Rhetoric</a:t>
            </a:r>
          </a:p>
          <a:p>
            <a:pPr lvl="1" eaLnBrk="1" hangingPunct="1">
              <a:spcAft>
                <a:spcPts val="1800"/>
              </a:spcAft>
            </a:pPr>
            <a:r>
              <a:rPr lang="en-US" dirty="0" smtClean="0"/>
              <a:t>The art of speaking or writing effectively</a:t>
            </a:r>
          </a:p>
          <a:p>
            <a:pPr eaLnBrk="1" hangingPunct="1">
              <a:spcAft>
                <a:spcPts val="1800"/>
              </a:spcAft>
            </a:pPr>
            <a:r>
              <a:rPr lang="en-US" dirty="0" smtClean="0"/>
              <a:t>In Aristotle’s classical view, rhetoric consists of three elements</a:t>
            </a:r>
          </a:p>
          <a:p>
            <a:pPr lvl="1" eaLnBrk="1" hangingPunct="1">
              <a:spcAft>
                <a:spcPts val="1800"/>
              </a:spcAft>
            </a:pPr>
            <a:r>
              <a:rPr lang="en-US" dirty="0" smtClean="0"/>
              <a:t>Ethos – establishing the character or credibility of the speaker (</a:t>
            </a:r>
            <a:r>
              <a:rPr lang="en-US" dirty="0" err="1" smtClean="0"/>
              <a:t>ie</a:t>
            </a:r>
            <a:r>
              <a:rPr lang="en-US" dirty="0" smtClean="0"/>
              <a:t> – Does the speaker have the experience or background to make the argument?)</a:t>
            </a:r>
          </a:p>
          <a:p>
            <a:pPr lvl="1" eaLnBrk="1" hangingPunct="1">
              <a:spcAft>
                <a:spcPts val="1800"/>
              </a:spcAft>
            </a:pPr>
            <a:r>
              <a:rPr lang="en-US" dirty="0" smtClean="0"/>
              <a:t>Logos – The logic of the discussion (</a:t>
            </a:r>
            <a:r>
              <a:rPr lang="en-US" dirty="0" err="1" smtClean="0"/>
              <a:t>ie</a:t>
            </a:r>
            <a:r>
              <a:rPr lang="en-US" dirty="0" smtClean="0"/>
              <a:t> – Does the Discussion make sense? Are the statements accurate?)</a:t>
            </a:r>
          </a:p>
          <a:p>
            <a:pPr lvl="1" eaLnBrk="1" hangingPunct="1">
              <a:spcAft>
                <a:spcPts val="1800"/>
              </a:spcAft>
            </a:pPr>
            <a:r>
              <a:rPr lang="en-US" dirty="0" smtClean="0"/>
              <a:t>Pathos – The appeal to the emotions or sympathies of the audience (</a:t>
            </a:r>
            <a:r>
              <a:rPr lang="en-US" dirty="0" err="1" smtClean="0"/>
              <a:t>ie</a:t>
            </a:r>
            <a:r>
              <a:rPr lang="en-US" dirty="0" smtClean="0"/>
              <a:t> – Why would the audience get on board with a proposal? Why do they care?)</a:t>
            </a:r>
          </a:p>
          <a:p>
            <a:pPr lvl="1" eaLnBrk="1" hangingPunct="1">
              <a:spcAft>
                <a:spcPts val="1800"/>
              </a:spcAft>
            </a:pPr>
            <a:endParaRPr lang="en-US" dirty="0" smtClean="0"/>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2556601"/>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Rectangle 3"/>
          <p:cNvSpPr>
            <a:spLocks noGrp="1" noChangeArrowheads="1"/>
          </p:cNvSpPr>
          <p:nvPr>
            <p:ph type="body" idx="1"/>
          </p:nvPr>
        </p:nvSpPr>
        <p:spPr>
          <a:xfrm>
            <a:off x="381000" y="1295400"/>
            <a:ext cx="8458200" cy="5410200"/>
          </a:xfrm>
        </p:spPr>
        <p:txBody>
          <a:bodyPr>
            <a:normAutofit fontScale="85000" lnSpcReduction="20000"/>
          </a:bodyPr>
          <a:lstStyle/>
          <a:p>
            <a:pPr>
              <a:spcAft>
                <a:spcPts val="600"/>
              </a:spcAft>
            </a:pPr>
            <a:r>
              <a:rPr lang="en-AU" dirty="0" smtClean="0"/>
              <a:t>The introduction sets out:</a:t>
            </a:r>
          </a:p>
          <a:p>
            <a:pPr lvl="1">
              <a:spcAft>
                <a:spcPts val="600"/>
              </a:spcAft>
            </a:pPr>
            <a:r>
              <a:rPr lang="en-AU" dirty="0" smtClean="0"/>
              <a:t>The nature of the issue being addressed</a:t>
            </a:r>
          </a:p>
          <a:p>
            <a:pPr lvl="1">
              <a:spcAft>
                <a:spcPts val="600"/>
              </a:spcAft>
            </a:pPr>
            <a:r>
              <a:rPr lang="en-AU" dirty="0" smtClean="0"/>
              <a:t>The importance of the issue</a:t>
            </a:r>
          </a:p>
          <a:p>
            <a:pPr lvl="1">
              <a:spcAft>
                <a:spcPts val="600"/>
              </a:spcAft>
            </a:pPr>
            <a:r>
              <a:rPr lang="en-AU" dirty="0" smtClean="0"/>
              <a:t>The past history in the area and the current state of the art</a:t>
            </a:r>
          </a:p>
          <a:p>
            <a:pPr lvl="1">
              <a:spcAft>
                <a:spcPts val="600"/>
              </a:spcAft>
            </a:pPr>
            <a:r>
              <a:rPr lang="en-AU" dirty="0" smtClean="0"/>
              <a:t>The objectives, and the reasons for pursuing those objectives.</a:t>
            </a:r>
            <a:endParaRPr lang="en-US" dirty="0" smtClean="0"/>
          </a:p>
          <a:p>
            <a:pPr>
              <a:spcAft>
                <a:spcPts val="600"/>
              </a:spcAft>
            </a:pPr>
            <a:r>
              <a:rPr lang="en-AU" dirty="0" smtClean="0"/>
              <a:t>Context is important: why is the project important to the field, sponsor or community? How does the project advance the state of the art?</a:t>
            </a:r>
            <a:endParaRPr lang="en-US" dirty="0" smtClean="0"/>
          </a:p>
          <a:p>
            <a:pPr>
              <a:spcAft>
                <a:spcPts val="600"/>
              </a:spcAft>
            </a:pPr>
            <a:r>
              <a:rPr lang="en-AU" dirty="0" smtClean="0"/>
              <a:t>What benefits accrue from the achievement of the objectives?   </a:t>
            </a:r>
            <a:endParaRPr lang="en-US" dirty="0" smtClean="0"/>
          </a:p>
          <a:p>
            <a:pPr>
              <a:spcAft>
                <a:spcPts val="600"/>
              </a:spcAft>
            </a:pPr>
            <a:r>
              <a:rPr lang="en-AU" dirty="0" smtClean="0"/>
              <a:t>A brief description of the structure and contents of the thesis may be included</a:t>
            </a:r>
            <a:endParaRPr lang="en-US" dirty="0" smtClean="0"/>
          </a:p>
          <a:p>
            <a:pPr>
              <a:spcBef>
                <a:spcPts val="0"/>
              </a:spcBef>
              <a:spcAft>
                <a:spcPts val="600"/>
              </a:spcAft>
            </a:pPr>
            <a:endParaRPr lang="en-AU" i="1" dirty="0" smtClean="0"/>
          </a:p>
        </p:txBody>
      </p:sp>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Introduction and Project Objectives</a:t>
            </a:r>
            <a:endParaRPr lang="en-AU" sz="3200" b="1" dirty="0">
              <a:solidFill>
                <a:schemeClr val="bg1"/>
              </a:solidFill>
              <a:latin typeface="Arial"/>
              <a:cs typeface="Arial"/>
            </a:endParaRPr>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5598770"/>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Literature Review</a:t>
            </a:r>
            <a:endParaRPr lang="en-AU" sz="3200" b="1" dirty="0">
              <a:solidFill>
                <a:schemeClr val="bg1"/>
              </a:solidFill>
              <a:latin typeface="Arial"/>
              <a:cs typeface="Arial"/>
            </a:endParaRPr>
          </a:p>
        </p:txBody>
      </p:sp>
      <p:sp>
        <p:nvSpPr>
          <p:cNvPr id="19459" name="Rectangle 3"/>
          <p:cNvSpPr>
            <a:spLocks noGrp="1" noChangeArrowheads="1"/>
          </p:cNvSpPr>
          <p:nvPr>
            <p:ph type="body" idx="1"/>
          </p:nvPr>
        </p:nvSpPr>
        <p:spPr>
          <a:xfrm>
            <a:off x="457200" y="1295400"/>
            <a:ext cx="8153400" cy="5334000"/>
          </a:xfrm>
        </p:spPr>
        <p:txBody>
          <a:bodyPr>
            <a:normAutofit fontScale="85000" lnSpcReduction="20000"/>
          </a:bodyPr>
          <a:lstStyle/>
          <a:p>
            <a:pPr marL="180975" indent="-180975" eaLnBrk="1" hangingPunct="1">
              <a:spcAft>
                <a:spcPts val="600"/>
              </a:spcAft>
            </a:pPr>
            <a:r>
              <a:rPr lang="en-AU" dirty="0" smtClean="0"/>
              <a:t>The literature review may be blended into the introduction or presented as a separate chapter.</a:t>
            </a:r>
          </a:p>
          <a:p>
            <a:pPr marL="180975" indent="-180975" eaLnBrk="1" hangingPunct="1">
              <a:spcAft>
                <a:spcPts val="600"/>
              </a:spcAft>
            </a:pPr>
            <a:r>
              <a:rPr lang="en-AU" dirty="0" smtClean="0"/>
              <a:t>The purpose of the literature review is to establish the state of the art in the area that you are working in.</a:t>
            </a:r>
          </a:p>
          <a:p>
            <a:pPr marL="715963" lvl="1" indent="-249238" eaLnBrk="1" hangingPunct="1">
              <a:spcAft>
                <a:spcPts val="600"/>
              </a:spcAft>
            </a:pPr>
            <a:r>
              <a:rPr lang="en-AU" dirty="0" smtClean="0"/>
              <a:t>For investigative research, this will mean reviewing the academic literature.</a:t>
            </a:r>
          </a:p>
          <a:p>
            <a:pPr marL="715963" lvl="1" indent="-249238" eaLnBrk="1" hangingPunct="1">
              <a:spcAft>
                <a:spcPts val="600"/>
              </a:spcAft>
            </a:pPr>
            <a:r>
              <a:rPr lang="en-AU" dirty="0" smtClean="0"/>
              <a:t>For design projects, this will mean identifying current approaches to solving the problem of interest (or similar problems)</a:t>
            </a:r>
          </a:p>
          <a:p>
            <a:pPr marL="715963" lvl="1" indent="-249238" eaLnBrk="1" hangingPunct="1">
              <a:spcAft>
                <a:spcPts val="600"/>
              </a:spcAft>
            </a:pPr>
            <a:r>
              <a:rPr lang="en-AU" dirty="0" smtClean="0"/>
              <a:t>For industrial projects, this will entail reviewing standards and current operating practices.</a:t>
            </a:r>
          </a:p>
          <a:p>
            <a:pPr marL="180975" indent="-180975" eaLnBrk="1" hangingPunct="1">
              <a:spcAft>
                <a:spcPts val="600"/>
              </a:spcAft>
            </a:pPr>
            <a:r>
              <a:rPr lang="en-AU" b="1" dirty="0" smtClean="0"/>
              <a:t>Remember – it’s important to REVIEW the literature critically. It’s not a literature “survey”. </a:t>
            </a:r>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6251466"/>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Process</a:t>
            </a:r>
            <a:endParaRPr lang="en-AU" sz="3200" b="1" dirty="0">
              <a:solidFill>
                <a:schemeClr val="bg1"/>
              </a:solidFill>
              <a:latin typeface="Arial"/>
              <a:cs typeface="Arial"/>
            </a:endParaRPr>
          </a:p>
        </p:txBody>
      </p:sp>
      <p:sp>
        <p:nvSpPr>
          <p:cNvPr id="23555" name="Rectangle 3"/>
          <p:cNvSpPr>
            <a:spLocks noGrp="1" noChangeArrowheads="1"/>
          </p:cNvSpPr>
          <p:nvPr>
            <p:ph type="body" idx="1"/>
          </p:nvPr>
        </p:nvSpPr>
        <p:spPr>
          <a:xfrm>
            <a:off x="457200" y="1363842"/>
            <a:ext cx="8153400" cy="5373799"/>
          </a:xfrm>
        </p:spPr>
        <p:txBody>
          <a:bodyPr>
            <a:normAutofit fontScale="77500" lnSpcReduction="20000"/>
          </a:bodyPr>
          <a:lstStyle/>
          <a:p>
            <a:pPr eaLnBrk="1" hangingPunct="1">
              <a:spcAft>
                <a:spcPts val="600"/>
              </a:spcAft>
            </a:pPr>
            <a:r>
              <a:rPr lang="en-AU" i="1" dirty="0" smtClean="0"/>
              <a:t>The guiding principle for this section is that it should provide any information that would be necessary for someone to repeat your work</a:t>
            </a:r>
            <a:r>
              <a:rPr lang="en-AU" dirty="0" smtClean="0"/>
              <a:t>.</a:t>
            </a:r>
            <a:r>
              <a:rPr lang="en-US" dirty="0" smtClean="0"/>
              <a:t> </a:t>
            </a:r>
          </a:p>
          <a:p>
            <a:pPr eaLnBrk="1" hangingPunct="1">
              <a:spcAft>
                <a:spcPts val="600"/>
              </a:spcAft>
            </a:pPr>
            <a:r>
              <a:rPr lang="en-AU" dirty="0" smtClean="0"/>
              <a:t>The nature of this section will depend on the project</a:t>
            </a:r>
          </a:p>
          <a:p>
            <a:pPr lvl="1" eaLnBrk="1" hangingPunct="1">
              <a:spcAft>
                <a:spcPts val="600"/>
              </a:spcAft>
            </a:pPr>
            <a:r>
              <a:rPr lang="en-AU" dirty="0" smtClean="0"/>
              <a:t>Experimental Method</a:t>
            </a:r>
          </a:p>
          <a:p>
            <a:pPr lvl="1" eaLnBrk="1" hangingPunct="1">
              <a:spcAft>
                <a:spcPts val="600"/>
              </a:spcAft>
            </a:pPr>
            <a:r>
              <a:rPr lang="en-AU" dirty="0" smtClean="0"/>
              <a:t>Model Formulation</a:t>
            </a:r>
          </a:p>
          <a:p>
            <a:pPr lvl="1" eaLnBrk="1" hangingPunct="1">
              <a:spcAft>
                <a:spcPts val="600"/>
              </a:spcAft>
            </a:pPr>
            <a:r>
              <a:rPr lang="en-AU" dirty="0" smtClean="0"/>
              <a:t>Design Approach</a:t>
            </a:r>
          </a:p>
          <a:p>
            <a:pPr lvl="1" eaLnBrk="1" hangingPunct="1">
              <a:spcAft>
                <a:spcPts val="600"/>
              </a:spcAft>
            </a:pPr>
            <a:r>
              <a:rPr lang="en-AU" dirty="0" smtClean="0"/>
              <a:t>Data Collection</a:t>
            </a:r>
          </a:p>
          <a:p>
            <a:pPr eaLnBrk="1" hangingPunct="1">
              <a:spcAft>
                <a:spcPts val="600"/>
              </a:spcAft>
            </a:pPr>
            <a:r>
              <a:rPr lang="en-AU" dirty="0" smtClean="0"/>
              <a:t>Providing detailed information is critical</a:t>
            </a:r>
          </a:p>
          <a:p>
            <a:pPr lvl="1" eaLnBrk="1" hangingPunct="1">
              <a:spcAft>
                <a:spcPts val="600"/>
              </a:spcAft>
            </a:pPr>
            <a:r>
              <a:rPr lang="en-AU" dirty="0" smtClean="0"/>
              <a:t>Your findings are meaningless if the reader cannot tell how you obtained them.</a:t>
            </a:r>
          </a:p>
          <a:p>
            <a:pPr lvl="1" eaLnBrk="1" hangingPunct="1">
              <a:spcAft>
                <a:spcPts val="600"/>
              </a:spcAft>
            </a:pPr>
            <a:r>
              <a:rPr lang="en-AU" dirty="0" smtClean="0"/>
              <a:t>Figures are essential.</a:t>
            </a:r>
          </a:p>
          <a:p>
            <a:pPr lvl="1" eaLnBrk="1" hangingPunct="1">
              <a:spcAft>
                <a:spcPts val="600"/>
              </a:spcAft>
            </a:pPr>
            <a:r>
              <a:rPr lang="en-AU" dirty="0" smtClean="0"/>
              <a:t>Design criteria MUST be defined for design projects</a:t>
            </a:r>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6264222"/>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Results &amp; Discussion</a:t>
            </a:r>
            <a:endParaRPr lang="en-AU" sz="3200" b="1" dirty="0">
              <a:solidFill>
                <a:schemeClr val="bg1"/>
              </a:solidFill>
              <a:latin typeface="Arial"/>
              <a:cs typeface="Arial"/>
            </a:endParaRPr>
          </a:p>
        </p:txBody>
      </p:sp>
      <p:sp>
        <p:nvSpPr>
          <p:cNvPr id="25603" name="Rectangle 3"/>
          <p:cNvSpPr>
            <a:spLocks noGrp="1" noChangeArrowheads="1"/>
          </p:cNvSpPr>
          <p:nvPr>
            <p:ph type="body" idx="1"/>
          </p:nvPr>
        </p:nvSpPr>
        <p:spPr>
          <a:xfrm>
            <a:off x="457200" y="1143000"/>
            <a:ext cx="8153400" cy="5562600"/>
          </a:xfrm>
        </p:spPr>
        <p:txBody>
          <a:bodyPr>
            <a:normAutofit fontScale="85000" lnSpcReduction="20000"/>
          </a:bodyPr>
          <a:lstStyle/>
          <a:p>
            <a:pPr>
              <a:spcAft>
                <a:spcPts val="600"/>
              </a:spcAft>
            </a:pPr>
            <a:r>
              <a:rPr lang="en-AU" i="1" dirty="0" smtClean="0"/>
              <a:t>The guiding principle for this section is that it should describe what has been done, and demonstrate how well the findings are understood.</a:t>
            </a:r>
            <a:endParaRPr lang="en-US" dirty="0" smtClean="0"/>
          </a:p>
          <a:p>
            <a:pPr>
              <a:spcAft>
                <a:spcPts val="600"/>
              </a:spcAft>
            </a:pPr>
            <a:r>
              <a:rPr lang="en-AU" dirty="0" smtClean="0"/>
              <a:t>Focus on presenting “analysed” results</a:t>
            </a:r>
          </a:p>
          <a:p>
            <a:pPr lvl="1">
              <a:spcAft>
                <a:spcPts val="600"/>
              </a:spcAft>
            </a:pPr>
            <a:r>
              <a:rPr lang="en-AU" dirty="0" smtClean="0"/>
              <a:t>Raw data may be provided in appendices</a:t>
            </a:r>
          </a:p>
          <a:p>
            <a:pPr lvl="1">
              <a:spcAft>
                <a:spcPts val="600"/>
              </a:spcAft>
            </a:pPr>
            <a:r>
              <a:rPr lang="en-AU" dirty="0" smtClean="0"/>
              <a:t>Use graphs and tables as appropriate</a:t>
            </a:r>
          </a:p>
          <a:p>
            <a:pPr>
              <a:spcAft>
                <a:spcPts val="600"/>
              </a:spcAft>
            </a:pPr>
            <a:r>
              <a:rPr lang="en-AU" dirty="0" smtClean="0"/>
              <a:t>For design studies, the final design, and its performance of the design will represent “results”.</a:t>
            </a:r>
          </a:p>
          <a:p>
            <a:pPr>
              <a:spcAft>
                <a:spcPts val="600"/>
              </a:spcAft>
            </a:pPr>
            <a:r>
              <a:rPr lang="en-AU" dirty="0" smtClean="0"/>
              <a:t>Take care to evaluate how well your presentation communicates the results to the reader</a:t>
            </a:r>
          </a:p>
          <a:p>
            <a:pPr lvl="1">
              <a:spcAft>
                <a:spcPts val="600"/>
              </a:spcAft>
            </a:pPr>
            <a:r>
              <a:rPr lang="en-AU" dirty="0" smtClean="0"/>
              <a:t>Graphic comparisons are particularly powerful</a:t>
            </a:r>
          </a:p>
          <a:p>
            <a:pPr lvl="1">
              <a:spcAft>
                <a:spcPts val="600"/>
              </a:spcAft>
            </a:pPr>
            <a:r>
              <a:rPr lang="en-AU" dirty="0" smtClean="0"/>
              <a:t>When comparing results, select a form that keeps the items being compared on a single page </a:t>
            </a:r>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4823634"/>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Results &amp; Discussion (cont.)</a:t>
            </a:r>
            <a:endParaRPr lang="en-AU" sz="3200" b="1" dirty="0">
              <a:solidFill>
                <a:schemeClr val="bg1"/>
              </a:solidFill>
              <a:latin typeface="Arial"/>
              <a:cs typeface="Arial"/>
            </a:endParaRPr>
          </a:p>
        </p:txBody>
      </p:sp>
      <p:sp>
        <p:nvSpPr>
          <p:cNvPr id="25603" name="Rectangle 3"/>
          <p:cNvSpPr>
            <a:spLocks noGrp="1" noChangeArrowheads="1"/>
          </p:cNvSpPr>
          <p:nvPr>
            <p:ph type="body" idx="1"/>
          </p:nvPr>
        </p:nvSpPr>
        <p:spPr>
          <a:xfrm>
            <a:off x="457200" y="1446939"/>
            <a:ext cx="8153400" cy="5562600"/>
          </a:xfrm>
        </p:spPr>
        <p:txBody>
          <a:bodyPr>
            <a:normAutofit fontScale="77500" lnSpcReduction="20000"/>
          </a:bodyPr>
          <a:lstStyle/>
          <a:p>
            <a:pPr>
              <a:spcAft>
                <a:spcPts val="600"/>
              </a:spcAft>
            </a:pPr>
            <a:r>
              <a:rPr lang="en-AU" dirty="0" smtClean="0"/>
              <a:t>The purpose of the discussion is to place your results in context. </a:t>
            </a:r>
            <a:endParaRPr lang="en-US" dirty="0" smtClean="0"/>
          </a:p>
          <a:p>
            <a:pPr lvl="1">
              <a:spcAft>
                <a:spcPts val="600"/>
              </a:spcAft>
            </a:pPr>
            <a:r>
              <a:rPr lang="en-AU" dirty="0" smtClean="0"/>
              <a:t>Compare the findings with any original expectations. </a:t>
            </a:r>
            <a:endParaRPr lang="en-US" dirty="0" smtClean="0"/>
          </a:p>
          <a:p>
            <a:pPr lvl="1">
              <a:spcAft>
                <a:spcPts val="600"/>
              </a:spcAft>
            </a:pPr>
            <a:r>
              <a:rPr lang="en-AU" dirty="0" smtClean="0"/>
              <a:t>Compare the findings with the pre-existing state of the art. </a:t>
            </a:r>
            <a:endParaRPr lang="en-US" dirty="0" smtClean="0"/>
          </a:p>
          <a:p>
            <a:pPr lvl="1">
              <a:spcAft>
                <a:spcPts val="600"/>
              </a:spcAft>
            </a:pPr>
            <a:r>
              <a:rPr lang="en-AU" dirty="0" smtClean="0"/>
              <a:t>Compare the proposed approach with alternatives. </a:t>
            </a:r>
            <a:endParaRPr lang="en-US" dirty="0" smtClean="0"/>
          </a:p>
          <a:p>
            <a:pPr lvl="1">
              <a:spcAft>
                <a:spcPts val="600"/>
              </a:spcAft>
            </a:pPr>
            <a:r>
              <a:rPr lang="en-AU" dirty="0" smtClean="0"/>
              <a:t>Discuss the limitations of the current project</a:t>
            </a:r>
            <a:r>
              <a:rPr lang="en-AU" i="1" dirty="0" smtClean="0"/>
              <a:t>.</a:t>
            </a:r>
            <a:r>
              <a:rPr lang="en-AU" dirty="0" smtClean="0"/>
              <a:t> </a:t>
            </a:r>
            <a:endParaRPr lang="en-US" dirty="0" smtClean="0"/>
          </a:p>
          <a:p>
            <a:pPr>
              <a:spcAft>
                <a:spcPts val="600"/>
              </a:spcAft>
            </a:pPr>
            <a:r>
              <a:rPr lang="en-AU" dirty="0" smtClean="0"/>
              <a:t>It is important to assess the limitations of a technique, in order to properly apply results.  </a:t>
            </a:r>
            <a:endParaRPr lang="en-US" dirty="0" smtClean="0"/>
          </a:p>
          <a:p>
            <a:pPr>
              <a:spcAft>
                <a:spcPts val="600"/>
              </a:spcAft>
            </a:pPr>
            <a:r>
              <a:rPr lang="en-AU" dirty="0" smtClean="0"/>
              <a:t>Arbitrary choices should be identified, and alternative approaches should be considered in the discussion.  </a:t>
            </a:r>
            <a:endParaRPr lang="en-US" dirty="0" smtClean="0"/>
          </a:p>
          <a:p>
            <a:pPr>
              <a:spcAft>
                <a:spcPts val="600"/>
              </a:spcAft>
            </a:pPr>
            <a:r>
              <a:rPr lang="en-AU" i="1" dirty="0" smtClean="0"/>
              <a:t>Remember – all statements and arguments in your report must be supported, either by your results, or information available in the literature. </a:t>
            </a:r>
            <a:endParaRPr lang="en-US" dirty="0"/>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1337604"/>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2057400"/>
            <a:ext cx="8001000" cy="3124200"/>
          </a:xfrm>
          <a:ln w="76200" cap="flat" cmpd="sng" algn="ctr">
            <a:solidFill>
              <a:srgbClr val="CC9848"/>
            </a:solidFill>
            <a:prstDash val="solid"/>
            <a:miter lim="800000"/>
            <a:headEnd type="none" w="med" len="med"/>
            <a:tailEnd type="none" w="med" len="med"/>
          </a:ln>
        </p:spPr>
        <p:txBody>
          <a:bodyPr/>
          <a:lstStyle/>
          <a:p>
            <a:pPr marL="176213" eaLnBrk="1" hangingPunct="1"/>
            <a:r>
              <a:rPr lang="en-US" sz="4000" dirty="0" smtClean="0"/>
              <a:t>Every statement and conclusion in a professional report </a:t>
            </a:r>
            <a:r>
              <a:rPr lang="en-US" sz="4000" u="sng" dirty="0" smtClean="0"/>
              <a:t>must</a:t>
            </a:r>
            <a:r>
              <a:rPr lang="en-US" sz="4000" dirty="0" smtClean="0"/>
              <a:t> be supported by </a:t>
            </a:r>
            <a:r>
              <a:rPr lang="en-US" sz="4000" u="sng" dirty="0" smtClean="0"/>
              <a:t>accepted</a:t>
            </a:r>
            <a:r>
              <a:rPr lang="en-US" sz="4000" dirty="0" smtClean="0"/>
              <a:t> literature or your results and deductions</a:t>
            </a:r>
          </a:p>
        </p:txBody>
      </p:sp>
      <p:sp>
        <p:nvSpPr>
          <p:cNvPr id="3" name="Rectangle 2"/>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endParaRPr lang="en-AU" sz="3200" b="1" dirty="0">
              <a:solidFill>
                <a:schemeClr val="bg1"/>
              </a:solidFill>
              <a:latin typeface="Arial"/>
              <a:cs typeface="Arial"/>
            </a:endParaRPr>
          </a:p>
        </p:txBody>
      </p:sp>
      <p:sp>
        <p:nvSpPr>
          <p:cNvPr id="4" name="Rectangle 3"/>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387074"/>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447800"/>
            <a:ext cx="8229600" cy="5181600"/>
          </a:xfrm>
        </p:spPr>
        <p:txBody>
          <a:bodyPr>
            <a:normAutofit fontScale="92500" lnSpcReduction="20000"/>
          </a:bodyPr>
          <a:lstStyle/>
          <a:p>
            <a:r>
              <a:rPr lang="en-AU" dirty="0" smtClean="0"/>
              <a:t>Conclusions should state concisely the most important findings of the project. </a:t>
            </a:r>
          </a:p>
          <a:p>
            <a:pPr lvl="1"/>
            <a:r>
              <a:rPr lang="en-AU" dirty="0" smtClean="0"/>
              <a:t>Assess whether or not the objective of the project have been achieved. </a:t>
            </a:r>
          </a:p>
          <a:p>
            <a:pPr lvl="1"/>
            <a:r>
              <a:rPr lang="en-AU" dirty="0" smtClean="0"/>
              <a:t>Identify any future work arising from the project (unresolved issues, or steps for implementation).</a:t>
            </a:r>
            <a:endParaRPr lang="en-US" dirty="0" smtClean="0"/>
          </a:p>
          <a:p>
            <a:r>
              <a:rPr lang="en-AU" dirty="0" smtClean="0"/>
              <a:t>While the conclusions will generally brief, care should be taken in writing this section. </a:t>
            </a:r>
          </a:p>
          <a:p>
            <a:pPr lvl="1"/>
            <a:r>
              <a:rPr lang="en-AU" dirty="0" smtClean="0"/>
              <a:t>Remember, it will be the last thing that the audience reads, so it will be the last thing on their mind before they make a decision on the future of your project (in professional practice), or on your grade (right now)!</a:t>
            </a:r>
          </a:p>
          <a:p>
            <a:r>
              <a:rPr lang="en-AU" b="1" dirty="0" smtClean="0"/>
              <a:t>Last impressions are important too</a:t>
            </a:r>
            <a:r>
              <a:rPr lang="en-AU" dirty="0" smtClean="0"/>
              <a:t>! </a:t>
            </a:r>
            <a:r>
              <a:rPr lang="en-US" dirty="0" smtClean="0"/>
              <a:t> </a:t>
            </a:r>
            <a:endParaRPr lang="en-US" dirty="0"/>
          </a:p>
        </p:txBody>
      </p:sp>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Conclusions and Future Work</a:t>
            </a:r>
            <a:endParaRPr lang="en-AU" sz="3200" b="1" dirty="0">
              <a:solidFill>
                <a:schemeClr val="bg1"/>
              </a:solidFill>
              <a:latin typeface="Arial"/>
              <a:cs typeface="Arial"/>
            </a:endParaRPr>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429543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3"/>
          <p:cNvSpPr>
            <a:spLocks noGrp="1" noChangeArrowheads="1"/>
          </p:cNvSpPr>
          <p:nvPr>
            <p:ph type="body" idx="1"/>
          </p:nvPr>
        </p:nvSpPr>
        <p:spPr>
          <a:xfrm>
            <a:off x="467544" y="1563549"/>
            <a:ext cx="8369300" cy="4713312"/>
          </a:xfrm>
        </p:spPr>
        <p:txBody>
          <a:bodyPr>
            <a:normAutofit fontScale="85000" lnSpcReduction="10000"/>
          </a:bodyPr>
          <a:lstStyle/>
          <a:p>
            <a:pPr eaLnBrk="1" hangingPunct="1">
              <a:spcBef>
                <a:spcPct val="0"/>
              </a:spcBef>
              <a:spcAft>
                <a:spcPts val="600"/>
              </a:spcAft>
            </a:pPr>
            <a:r>
              <a:rPr lang="en-GB" dirty="0" smtClean="0"/>
              <a:t>Remember that your reports may have a life within the client organisation that extends far beyond your participation in the project</a:t>
            </a:r>
          </a:p>
          <a:p>
            <a:pPr lvl="1" eaLnBrk="1" hangingPunct="1">
              <a:spcAft>
                <a:spcPts val="600"/>
              </a:spcAft>
            </a:pPr>
            <a:r>
              <a:rPr lang="en-GB" sz="2600" dirty="0" smtClean="0"/>
              <a:t>The report must make sense even when you’re not around to explain it.</a:t>
            </a:r>
          </a:p>
          <a:p>
            <a:pPr lvl="1" eaLnBrk="1" hangingPunct="1">
              <a:spcAft>
                <a:spcPts val="600"/>
              </a:spcAft>
            </a:pPr>
            <a:r>
              <a:rPr lang="en-GB" sz="2600" dirty="0" smtClean="0"/>
              <a:t>The methodology and recommendations in particular must be clear to people who were not original participants.</a:t>
            </a:r>
          </a:p>
          <a:p>
            <a:pPr lvl="1" eaLnBrk="1" hangingPunct="1">
              <a:spcAft>
                <a:spcPts val="600"/>
              </a:spcAft>
            </a:pPr>
            <a:r>
              <a:rPr lang="en-GB" sz="2600" dirty="0" smtClean="0"/>
              <a:t>You never know who may end up seeing your report </a:t>
            </a:r>
            <a:r>
              <a:rPr lang="en-US" sz="2600" dirty="0" smtClean="0"/>
              <a:t>–</a:t>
            </a:r>
            <a:r>
              <a:rPr lang="en-GB" sz="2600" dirty="0" smtClean="0"/>
              <a:t> they are often circulated widely, including to senior personnel within the client enterprise.</a:t>
            </a:r>
          </a:p>
          <a:p>
            <a:pPr eaLnBrk="1" hangingPunct="1">
              <a:spcBef>
                <a:spcPct val="0"/>
              </a:spcBef>
              <a:spcAft>
                <a:spcPts val="600"/>
              </a:spcAft>
            </a:pPr>
            <a:r>
              <a:rPr lang="en-GB" dirty="0" smtClean="0"/>
              <a:t>Any additional deliverables (such as manuals) must be prepared with the intended audience in mind</a:t>
            </a:r>
          </a:p>
        </p:txBody>
      </p:sp>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Your reports must stand on their own as documents!</a:t>
            </a:r>
            <a:endParaRPr lang="en-AU" sz="3200" b="1" dirty="0">
              <a:solidFill>
                <a:schemeClr val="bg1"/>
              </a:solidFill>
              <a:latin typeface="Arial"/>
              <a:cs typeface="Arial"/>
            </a:endParaRPr>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638177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AU" sz="3200" b="1" dirty="0" smtClean="0">
                <a:solidFill>
                  <a:schemeClr val="bg1"/>
                </a:solidFill>
                <a:latin typeface="Arial"/>
                <a:cs typeface="Arial"/>
              </a:rPr>
              <a:t>Exercise - Communication</a:t>
            </a:r>
            <a:endParaRPr lang="en-AU" sz="3200" b="1" dirty="0">
              <a:solidFill>
                <a:schemeClr val="bg1"/>
              </a:solidFill>
              <a:latin typeface="Arial"/>
              <a:cs typeface="Arial"/>
            </a:endParaRPr>
          </a:p>
        </p:txBody>
      </p:sp>
      <p:sp>
        <p:nvSpPr>
          <p:cNvPr id="44034" name="Content Placeholder 2"/>
          <p:cNvSpPr>
            <a:spLocks noGrp="1"/>
          </p:cNvSpPr>
          <p:nvPr>
            <p:ph idx="1"/>
          </p:nvPr>
        </p:nvSpPr>
        <p:spPr>
          <a:xfrm>
            <a:off x="457200" y="1295400"/>
            <a:ext cx="7924800" cy="5410200"/>
          </a:xfrm>
        </p:spPr>
        <p:txBody>
          <a:bodyPr>
            <a:normAutofit fontScale="85000" lnSpcReduction="20000"/>
          </a:bodyPr>
          <a:lstStyle/>
          <a:p>
            <a:pPr eaLnBrk="1" hangingPunct="1">
              <a:spcAft>
                <a:spcPts val="1800"/>
              </a:spcAft>
            </a:pPr>
            <a:r>
              <a:rPr lang="en-US" dirty="0" smtClean="0"/>
              <a:t>You have 60 seconds to describe your project to an audience made up of staff members from your client.</a:t>
            </a:r>
          </a:p>
          <a:p>
            <a:pPr eaLnBrk="1" hangingPunct="1">
              <a:spcAft>
                <a:spcPts val="1800"/>
              </a:spcAft>
            </a:pPr>
            <a:r>
              <a:rPr lang="en-US" dirty="0" smtClean="0"/>
              <a:t>The 60 seconds will be timed – you will be cut-off at exactly 60 seconds.</a:t>
            </a:r>
          </a:p>
          <a:p>
            <a:pPr eaLnBrk="1" hangingPunct="1">
              <a:spcAft>
                <a:spcPts val="1800"/>
              </a:spcAft>
            </a:pPr>
            <a:r>
              <a:rPr lang="en-US" dirty="0" smtClean="0"/>
              <a:t>You have 10 minutes to work individually  to prepare your address.</a:t>
            </a:r>
          </a:p>
          <a:p>
            <a:pPr eaLnBrk="1" hangingPunct="1">
              <a:spcAft>
                <a:spcPts val="1800"/>
              </a:spcAft>
            </a:pPr>
            <a:r>
              <a:rPr lang="en-US" dirty="0" smtClean="0"/>
              <a:t>You will not be allowed to use notes during your address</a:t>
            </a:r>
          </a:p>
          <a:p>
            <a:pPr eaLnBrk="1" hangingPunct="1">
              <a:spcAft>
                <a:spcPts val="1800"/>
              </a:spcAft>
            </a:pPr>
            <a:r>
              <a:rPr lang="en-US" dirty="0" smtClean="0"/>
              <a:t>The group will provide feedback on how successfully you have addressed the elements of ethos, logos and pathos.</a:t>
            </a:r>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463092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457200" y="2209801"/>
            <a:ext cx="8229600" cy="1981200"/>
          </a:xfrm>
        </p:spPr>
        <p:txBody>
          <a:bodyPr/>
          <a:lstStyle/>
          <a:p>
            <a:pPr algn="ctr" eaLnBrk="1" hangingPunct="1">
              <a:lnSpc>
                <a:spcPct val="150000"/>
              </a:lnSpc>
              <a:spcAft>
                <a:spcPts val="600"/>
              </a:spcAft>
            </a:pPr>
            <a:r>
              <a:rPr lang="en-US" sz="3600" b="1" dirty="0" smtClean="0"/>
              <a:t>Session 2</a:t>
            </a:r>
            <a:br>
              <a:rPr lang="en-US" sz="3600" b="1" dirty="0" smtClean="0"/>
            </a:br>
            <a:r>
              <a:rPr lang="en-US" sz="3600" b="1" dirty="0" smtClean="0"/>
              <a:t>Project Initiation</a:t>
            </a:r>
          </a:p>
        </p:txBody>
      </p:sp>
      <p:sp>
        <p:nvSpPr>
          <p:cNvPr id="3" name="Rectangle 2"/>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endParaRPr lang="en-AU" sz="3200" b="1" dirty="0">
              <a:solidFill>
                <a:schemeClr val="bg1"/>
              </a:solidFill>
              <a:latin typeface="Arial"/>
              <a:cs typeface="Arial"/>
            </a:endParaRPr>
          </a:p>
        </p:txBody>
      </p:sp>
      <p:sp>
        <p:nvSpPr>
          <p:cNvPr id="4" name="Rectangle 3"/>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893631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00569.JPG"/>
          <p:cNvPicPr>
            <a:picLocks noChangeAspect="1"/>
          </p:cNvPicPr>
          <p:nvPr/>
        </p:nvPicPr>
        <p:blipFill>
          <a:blip r:embed="rId2"/>
          <a:stretch>
            <a:fillRect/>
          </a:stretch>
        </p:blipFill>
        <p:spPr>
          <a:xfrm>
            <a:off x="0" y="0"/>
            <a:ext cx="9144000" cy="6858000"/>
          </a:xfrm>
          <a:prstGeom prst="rect">
            <a:avLst/>
          </a:prstGeom>
        </p:spPr>
      </p:pic>
      <p:sp>
        <p:nvSpPr>
          <p:cNvPr id="5" name="Oval 4"/>
          <p:cNvSpPr/>
          <p:nvPr/>
        </p:nvSpPr>
        <p:spPr bwMode="auto">
          <a:xfrm>
            <a:off x="4572000" y="1143000"/>
            <a:ext cx="228600" cy="228600"/>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orgia" pitchFamily="-111" charset="0"/>
              <a:ea typeface="ＭＳ Ｐゴシック" pitchFamily="-111" charset="-128"/>
              <a:cs typeface="ＭＳ Ｐゴシック" pitchFamily="-111" charset="-128"/>
            </a:endParaRPr>
          </a:p>
        </p:txBody>
      </p:sp>
      <p:sp>
        <p:nvSpPr>
          <p:cNvPr id="6" name="TextBox 5"/>
          <p:cNvSpPr txBox="1"/>
          <p:nvPr/>
        </p:nvSpPr>
        <p:spPr>
          <a:xfrm>
            <a:off x="4038600" y="533400"/>
            <a:ext cx="1371600" cy="523220"/>
          </a:xfrm>
          <a:prstGeom prst="rect">
            <a:avLst/>
          </a:prstGeom>
          <a:solidFill>
            <a:schemeClr val="bg1"/>
          </a:solidFill>
          <a:ln w="38100" cmpd="sng">
            <a:solidFill>
              <a:schemeClr val="tx1"/>
            </a:solidFill>
          </a:ln>
        </p:spPr>
        <p:txBody>
          <a:bodyPr wrap="square" rtlCol="0">
            <a:spAutoFit/>
          </a:bodyPr>
          <a:lstStyle/>
          <a:p>
            <a:pPr algn="ctr"/>
            <a:r>
              <a:rPr lang="en-US" sz="2800" b="1" dirty="0" smtClean="0"/>
              <a:t>Goal</a:t>
            </a:r>
            <a:endParaRPr lang="en-US" sz="2800" b="1" dirty="0"/>
          </a:p>
        </p:txBody>
      </p:sp>
      <p:sp>
        <p:nvSpPr>
          <p:cNvPr id="7" name="Oval 6"/>
          <p:cNvSpPr/>
          <p:nvPr/>
        </p:nvSpPr>
        <p:spPr bwMode="auto">
          <a:xfrm>
            <a:off x="4953000" y="4191000"/>
            <a:ext cx="228600" cy="228600"/>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orgia" pitchFamily="-111" charset="0"/>
              <a:ea typeface="ＭＳ Ｐゴシック" pitchFamily="-111" charset="-128"/>
              <a:cs typeface="ＭＳ Ｐゴシック" pitchFamily="-111" charset="-128"/>
            </a:endParaRPr>
          </a:p>
        </p:txBody>
      </p:sp>
      <p:sp>
        <p:nvSpPr>
          <p:cNvPr id="8" name="TextBox 7"/>
          <p:cNvSpPr txBox="1"/>
          <p:nvPr/>
        </p:nvSpPr>
        <p:spPr>
          <a:xfrm>
            <a:off x="838200" y="4800600"/>
            <a:ext cx="3048000" cy="523220"/>
          </a:xfrm>
          <a:prstGeom prst="rect">
            <a:avLst/>
          </a:prstGeom>
          <a:solidFill>
            <a:schemeClr val="bg1"/>
          </a:solidFill>
          <a:ln w="38100" cap="flat" cmpd="sng" algn="ctr">
            <a:solidFill>
              <a:srgbClr val="000000"/>
            </a:solidFill>
            <a:prstDash val="solid"/>
            <a:round/>
            <a:headEnd type="none" w="med" len="med"/>
            <a:tailEnd type="none" w="med" len="med"/>
          </a:ln>
        </p:spPr>
        <p:txBody>
          <a:bodyPr wrap="square" rtlCol="0">
            <a:spAutoFit/>
          </a:bodyPr>
          <a:lstStyle/>
          <a:p>
            <a:pPr algn="ctr"/>
            <a:r>
              <a:rPr lang="en-US" sz="2800" b="1" dirty="0" smtClean="0"/>
              <a:t>You are Here</a:t>
            </a:r>
            <a:endParaRPr lang="en-US" sz="2800" b="1" dirty="0"/>
          </a:p>
        </p:txBody>
      </p:sp>
      <p:cxnSp>
        <p:nvCxnSpPr>
          <p:cNvPr id="10" name="Straight Arrow Connector 9"/>
          <p:cNvCxnSpPr/>
          <p:nvPr/>
        </p:nvCxnSpPr>
        <p:spPr bwMode="auto">
          <a:xfrm flipV="1">
            <a:off x="3962400" y="4419600"/>
            <a:ext cx="914400" cy="381000"/>
          </a:xfrm>
          <a:prstGeom prst="straightConnector1">
            <a:avLst/>
          </a:prstGeom>
          <a:solidFill>
            <a:schemeClr val="accent1"/>
          </a:solidFill>
          <a:ln w="76200" cap="flat" cmpd="sng" algn="ctr">
            <a:solidFill>
              <a:srgbClr val="FF0000"/>
            </a:solidFill>
            <a:prstDash val="solid"/>
            <a:round/>
            <a:headEnd type="none" w="med" len="med"/>
            <a:tailEnd type="arrow" w="med" len="med"/>
          </a:ln>
          <a:effectLst/>
        </p:spPr>
      </p:cxnSp>
    </p:spTree>
    <p:extLst>
      <p:ext uri="{BB962C8B-B14F-4D97-AF65-F5344CB8AC3E}">
        <p14:creationId xmlns:p14="http://schemas.microsoft.com/office/powerpoint/2010/main" val="345660517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AU" sz="3200" b="1" dirty="0" smtClean="0">
                <a:solidFill>
                  <a:schemeClr val="bg1"/>
                </a:solidFill>
                <a:latin typeface="Arial"/>
                <a:cs typeface="Arial"/>
              </a:rPr>
              <a:t>Getting Started on the Project</a:t>
            </a:r>
            <a:endParaRPr lang="en-AU" sz="3200" b="1" dirty="0">
              <a:solidFill>
                <a:schemeClr val="bg1"/>
              </a:solidFill>
              <a:latin typeface="Arial"/>
              <a:cs typeface="Arial"/>
            </a:endParaRPr>
          </a:p>
        </p:txBody>
      </p:sp>
      <p:sp>
        <p:nvSpPr>
          <p:cNvPr id="46082" name="Rectangle 3"/>
          <p:cNvSpPr>
            <a:spLocks noGrp="1" noChangeArrowheads="1"/>
          </p:cNvSpPr>
          <p:nvPr>
            <p:ph type="body" idx="1"/>
          </p:nvPr>
        </p:nvSpPr>
        <p:spPr>
          <a:xfrm>
            <a:off x="457200" y="1828800"/>
            <a:ext cx="8153400" cy="4191000"/>
          </a:xfrm>
        </p:spPr>
        <p:txBody>
          <a:bodyPr>
            <a:normAutofit fontScale="92500" lnSpcReduction="20000"/>
          </a:bodyPr>
          <a:lstStyle/>
          <a:p>
            <a:pPr eaLnBrk="1" hangingPunct="1">
              <a:spcBef>
                <a:spcPct val="0"/>
              </a:spcBef>
              <a:spcAft>
                <a:spcPts val="1800"/>
              </a:spcAft>
            </a:pPr>
            <a:r>
              <a:rPr lang="en-GB" dirty="0" smtClean="0"/>
              <a:t>Meet with your academic supervisor to discuss their ideas and expectations for the project.</a:t>
            </a:r>
          </a:p>
          <a:p>
            <a:pPr eaLnBrk="1" hangingPunct="1">
              <a:spcBef>
                <a:spcPct val="0"/>
              </a:spcBef>
              <a:spcAft>
                <a:spcPts val="1800"/>
              </a:spcAft>
            </a:pPr>
            <a:r>
              <a:rPr lang="en-GB" dirty="0" smtClean="0"/>
              <a:t>Start work on your literature review.</a:t>
            </a:r>
          </a:p>
          <a:p>
            <a:pPr eaLnBrk="1" hangingPunct="1">
              <a:spcBef>
                <a:spcPct val="0"/>
              </a:spcBef>
              <a:spcAft>
                <a:spcPts val="1800"/>
              </a:spcAft>
            </a:pPr>
            <a:r>
              <a:rPr lang="en-GB" dirty="0" smtClean="0"/>
              <a:t>Meet with your Client Mentor to discuss their ideas and expectations for the project</a:t>
            </a:r>
          </a:p>
          <a:p>
            <a:pPr eaLnBrk="1" hangingPunct="1">
              <a:spcBef>
                <a:spcPct val="0"/>
              </a:spcBef>
              <a:spcAft>
                <a:spcPts val="1800"/>
              </a:spcAft>
            </a:pPr>
            <a:r>
              <a:rPr lang="en-GB" dirty="0" smtClean="0"/>
              <a:t>Start compiling the Project Brief, and complete the project brief within 8-10 weeks of staring work on the project</a:t>
            </a:r>
          </a:p>
          <a:p>
            <a:pPr eaLnBrk="1" hangingPunct="1">
              <a:spcBef>
                <a:spcPct val="0"/>
              </a:spcBef>
              <a:spcAft>
                <a:spcPts val="1800"/>
              </a:spcAft>
            </a:pPr>
            <a:endParaRPr lang="en-GB" dirty="0" smtClean="0"/>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125936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AU" sz="3200" b="1" dirty="0" smtClean="0">
                <a:solidFill>
                  <a:schemeClr val="bg1"/>
                </a:solidFill>
                <a:latin typeface="Arial"/>
                <a:cs typeface="Arial"/>
              </a:rPr>
              <a:t>Building a Foundation for the Project</a:t>
            </a:r>
            <a:endParaRPr lang="en-AU" sz="3200" b="1" dirty="0">
              <a:solidFill>
                <a:schemeClr val="bg1"/>
              </a:solidFill>
              <a:latin typeface="Arial"/>
              <a:cs typeface="Arial"/>
            </a:endParaRPr>
          </a:p>
        </p:txBody>
      </p:sp>
      <p:pic>
        <p:nvPicPr>
          <p:cNvPr id="17411" name="Picture 5"/>
          <p:cNvPicPr>
            <a:picLocks noChangeAspect="1" noChangeArrowheads="1"/>
          </p:cNvPicPr>
          <p:nvPr/>
        </p:nvPicPr>
        <p:blipFill>
          <a:blip r:embed="rId3"/>
          <a:srcRect/>
          <a:stretch>
            <a:fillRect/>
          </a:stretch>
        </p:blipFill>
        <p:spPr bwMode="auto">
          <a:xfrm>
            <a:off x="381000" y="1219200"/>
            <a:ext cx="8283635" cy="5458654"/>
          </a:xfrm>
          <a:prstGeom prst="rect">
            <a:avLst/>
          </a:prstGeom>
          <a:noFill/>
          <a:ln w="9525">
            <a:noFill/>
            <a:miter lim="800000"/>
            <a:headEnd/>
            <a:tailEnd/>
          </a:ln>
        </p:spPr>
      </p:pic>
      <p:sp>
        <p:nvSpPr>
          <p:cNvPr id="6" name="Rectangle 5"/>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379917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endParaRPr lang="en-AU" sz="3200" b="1" dirty="0">
              <a:solidFill>
                <a:schemeClr val="bg1"/>
              </a:solidFill>
              <a:latin typeface="Arial"/>
              <a:cs typeface="Arial"/>
            </a:endParaRPr>
          </a:p>
        </p:txBody>
      </p:sp>
      <p:sp>
        <p:nvSpPr>
          <p:cNvPr id="17410" name="Rectangle 2"/>
          <p:cNvSpPr>
            <a:spLocks noGrp="1" noChangeArrowheads="1"/>
          </p:cNvSpPr>
          <p:nvPr>
            <p:ph type="title"/>
          </p:nvPr>
        </p:nvSpPr>
        <p:spPr>
          <a:xfrm>
            <a:off x="457200" y="2057400"/>
            <a:ext cx="8001000" cy="3124200"/>
          </a:xfrm>
          <a:ln w="76200" cap="flat" cmpd="sng" algn="ctr">
            <a:solidFill>
              <a:srgbClr val="CC9848"/>
            </a:solidFill>
            <a:prstDash val="solid"/>
            <a:miter lim="800000"/>
            <a:headEnd type="none" w="med" len="med"/>
            <a:tailEnd type="none" w="med" len="med"/>
          </a:ln>
        </p:spPr>
        <p:txBody>
          <a:bodyPr/>
          <a:lstStyle/>
          <a:p>
            <a:pPr marL="176213" eaLnBrk="1" hangingPunct="1"/>
            <a:r>
              <a:rPr lang="en-US" sz="4000" dirty="0" smtClean="0"/>
              <a:t>Every statement and conclusion in a professional report </a:t>
            </a:r>
            <a:r>
              <a:rPr lang="en-US" sz="4000" u="sng" dirty="0" smtClean="0"/>
              <a:t>must</a:t>
            </a:r>
            <a:r>
              <a:rPr lang="en-US" sz="4000" dirty="0" smtClean="0"/>
              <a:t> be supported by </a:t>
            </a:r>
            <a:r>
              <a:rPr lang="en-US" sz="4000" u="sng" dirty="0" smtClean="0"/>
              <a:t>accepted</a:t>
            </a:r>
            <a:r>
              <a:rPr lang="en-US" sz="4000" dirty="0" smtClean="0"/>
              <a:t> literature or your results and deductions</a:t>
            </a:r>
          </a:p>
        </p:txBody>
      </p:sp>
      <p:sp>
        <p:nvSpPr>
          <p:cNvPr id="4" name="Rectangle 3"/>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211588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AU" sz="3200" b="1" dirty="0" smtClean="0">
                <a:solidFill>
                  <a:schemeClr val="bg1"/>
                </a:solidFill>
                <a:latin typeface="Arial"/>
                <a:cs typeface="Arial"/>
              </a:rPr>
              <a:t>What is a Literature Review?</a:t>
            </a:r>
            <a:endParaRPr lang="en-AU" sz="3200" b="1" dirty="0">
              <a:solidFill>
                <a:schemeClr val="bg1"/>
              </a:solidFill>
              <a:latin typeface="Arial"/>
              <a:cs typeface="Arial"/>
            </a:endParaRPr>
          </a:p>
        </p:txBody>
      </p:sp>
      <p:sp>
        <p:nvSpPr>
          <p:cNvPr id="19459" name="Rectangle 3"/>
          <p:cNvSpPr>
            <a:spLocks noGrp="1" noChangeArrowheads="1"/>
          </p:cNvSpPr>
          <p:nvPr>
            <p:ph type="body" idx="1"/>
          </p:nvPr>
        </p:nvSpPr>
        <p:spPr>
          <a:xfrm>
            <a:off x="457200" y="1447800"/>
            <a:ext cx="8153400" cy="5410200"/>
          </a:xfrm>
        </p:spPr>
        <p:txBody>
          <a:bodyPr>
            <a:normAutofit fontScale="77500" lnSpcReduction="20000"/>
          </a:bodyPr>
          <a:lstStyle/>
          <a:p>
            <a:pPr marL="180975" indent="-180975" eaLnBrk="1" hangingPunct="1">
              <a:spcAft>
                <a:spcPts val="600"/>
              </a:spcAft>
            </a:pPr>
            <a:r>
              <a:rPr lang="en-AU" dirty="0" smtClean="0"/>
              <a:t>The literature review is the first step in any successful research effort, and will continue throughout the project</a:t>
            </a:r>
          </a:p>
          <a:p>
            <a:pPr marL="180975" indent="-180975" eaLnBrk="1" hangingPunct="1">
              <a:spcAft>
                <a:spcPts val="600"/>
              </a:spcAft>
            </a:pPr>
            <a:r>
              <a:rPr lang="en-AU" dirty="0" smtClean="0"/>
              <a:t>The purpose of the literature review is to establish the state of the art in the area that you are working in.</a:t>
            </a:r>
          </a:p>
          <a:p>
            <a:pPr marL="715963" lvl="1" indent="-249238" eaLnBrk="1" hangingPunct="1">
              <a:spcAft>
                <a:spcPts val="600"/>
              </a:spcAft>
            </a:pPr>
            <a:r>
              <a:rPr lang="en-AU" dirty="0" smtClean="0"/>
              <a:t>For investigative research, this will mean reviewing the academic literature.</a:t>
            </a:r>
          </a:p>
          <a:p>
            <a:pPr marL="715963" lvl="1" indent="-249238" eaLnBrk="1" hangingPunct="1">
              <a:spcAft>
                <a:spcPts val="600"/>
              </a:spcAft>
            </a:pPr>
            <a:r>
              <a:rPr lang="en-AU" dirty="0" smtClean="0"/>
              <a:t>For design projects, this will mean identifying current approaches to solving the problem of interest (or similar problems)</a:t>
            </a:r>
          </a:p>
          <a:p>
            <a:pPr marL="715963" lvl="1" indent="-249238" eaLnBrk="1" hangingPunct="1">
              <a:spcAft>
                <a:spcPts val="600"/>
              </a:spcAft>
            </a:pPr>
            <a:r>
              <a:rPr lang="en-AU" dirty="0" smtClean="0"/>
              <a:t>For industrial projects, this will entail reviewing standards and current operating practices.</a:t>
            </a:r>
          </a:p>
          <a:p>
            <a:pPr marL="715963" lvl="1" indent="-249238" eaLnBrk="1" hangingPunct="1">
              <a:spcAft>
                <a:spcPts val="600"/>
              </a:spcAft>
            </a:pPr>
            <a:r>
              <a:rPr lang="en-AU" dirty="0" smtClean="0"/>
              <a:t>In CEED projects, this will also require reviewing internal documents to determine the history of the issue within the client enterprise  </a:t>
            </a:r>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437530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AU" sz="3200" b="1" dirty="0" smtClean="0">
                <a:solidFill>
                  <a:schemeClr val="bg1"/>
                </a:solidFill>
                <a:latin typeface="Arial"/>
                <a:cs typeface="Arial"/>
              </a:rPr>
              <a:t>Basic Tools</a:t>
            </a:r>
            <a:endParaRPr lang="en-AU" sz="3200" b="1" dirty="0">
              <a:solidFill>
                <a:schemeClr val="bg1"/>
              </a:solidFill>
              <a:latin typeface="Arial"/>
              <a:cs typeface="Arial"/>
            </a:endParaRPr>
          </a:p>
        </p:txBody>
      </p:sp>
      <p:sp>
        <p:nvSpPr>
          <p:cNvPr id="23555" name="Rectangle 3"/>
          <p:cNvSpPr>
            <a:spLocks noGrp="1" noChangeArrowheads="1"/>
          </p:cNvSpPr>
          <p:nvPr>
            <p:ph type="body" idx="1"/>
          </p:nvPr>
        </p:nvSpPr>
        <p:spPr>
          <a:xfrm>
            <a:off x="457200" y="1219200"/>
            <a:ext cx="8153400" cy="5638800"/>
          </a:xfrm>
        </p:spPr>
        <p:txBody>
          <a:bodyPr>
            <a:normAutofit fontScale="85000" lnSpcReduction="10000"/>
          </a:bodyPr>
          <a:lstStyle/>
          <a:p>
            <a:pPr eaLnBrk="1" hangingPunct="1">
              <a:spcAft>
                <a:spcPts val="600"/>
              </a:spcAft>
            </a:pPr>
            <a:r>
              <a:rPr lang="en-AU" dirty="0" smtClean="0"/>
              <a:t>Internet search engines have greatly simplified the process of identifying information sources. </a:t>
            </a:r>
          </a:p>
          <a:p>
            <a:pPr eaLnBrk="1" hangingPunct="1">
              <a:spcAft>
                <a:spcPts val="600"/>
              </a:spcAft>
            </a:pPr>
            <a:r>
              <a:rPr lang="en-AU" dirty="0" smtClean="0"/>
              <a:t>Google, </a:t>
            </a:r>
            <a:r>
              <a:rPr lang="en-AU" dirty="0" err="1" smtClean="0"/>
              <a:t>Wikipedia</a:t>
            </a:r>
            <a:r>
              <a:rPr lang="en-AU" dirty="0" smtClean="0"/>
              <a:t> and Media sites can and should be used to provide a quick overview of a field</a:t>
            </a:r>
          </a:p>
          <a:p>
            <a:pPr lvl="1" eaLnBrk="1" hangingPunct="1">
              <a:spcAft>
                <a:spcPts val="600"/>
              </a:spcAft>
            </a:pPr>
            <a:r>
              <a:rPr lang="en-AU" dirty="0" smtClean="0"/>
              <a:t>Use to identify relevant publications and experts.</a:t>
            </a:r>
          </a:p>
          <a:p>
            <a:pPr lvl="1" eaLnBrk="1" hangingPunct="1">
              <a:spcAft>
                <a:spcPts val="600"/>
              </a:spcAft>
            </a:pPr>
            <a:r>
              <a:rPr lang="en-AU" dirty="0" smtClean="0"/>
              <a:t>Can help with basic definitions or even formulae.</a:t>
            </a:r>
          </a:p>
          <a:p>
            <a:pPr eaLnBrk="1" hangingPunct="1">
              <a:spcAft>
                <a:spcPts val="600"/>
              </a:spcAft>
            </a:pPr>
            <a:r>
              <a:rPr lang="en-AU" dirty="0" smtClean="0"/>
              <a:t>However, it must be remembered that it is generally </a:t>
            </a:r>
            <a:r>
              <a:rPr lang="en-AU" b="1" dirty="0" smtClean="0"/>
              <a:t>UNACCEPTABLE</a:t>
            </a:r>
            <a:r>
              <a:rPr lang="en-AU" dirty="0" smtClean="0"/>
              <a:t> to reference these sources in a thesis</a:t>
            </a:r>
          </a:p>
          <a:p>
            <a:pPr lvl="1" eaLnBrk="1" hangingPunct="1">
              <a:spcAft>
                <a:spcPts val="600"/>
              </a:spcAft>
            </a:pPr>
            <a:r>
              <a:rPr lang="en-AU" dirty="0" smtClean="0"/>
              <a:t>The reviewing and control of posted data ranges from inconsistent to non-existent.</a:t>
            </a:r>
          </a:p>
          <a:p>
            <a:pPr lvl="1" eaLnBrk="1" hangingPunct="1">
              <a:spcAft>
                <a:spcPts val="600"/>
              </a:spcAft>
            </a:pPr>
            <a:r>
              <a:rPr lang="en-AU" dirty="0" smtClean="0"/>
              <a:t>It can be difficult to assess the expertise (or motives) of the poster.</a:t>
            </a:r>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255170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AU" sz="3200" b="1" dirty="0" smtClean="0">
                <a:solidFill>
                  <a:schemeClr val="bg1"/>
                </a:solidFill>
                <a:latin typeface="Arial"/>
                <a:cs typeface="Arial"/>
              </a:rPr>
              <a:t>Expert Materials</a:t>
            </a:r>
            <a:endParaRPr lang="en-AU" sz="3200" b="1" dirty="0">
              <a:solidFill>
                <a:schemeClr val="bg1"/>
              </a:solidFill>
              <a:latin typeface="Arial"/>
              <a:cs typeface="Arial"/>
            </a:endParaRPr>
          </a:p>
        </p:txBody>
      </p:sp>
      <p:sp>
        <p:nvSpPr>
          <p:cNvPr id="25603" name="Rectangle 3"/>
          <p:cNvSpPr>
            <a:spLocks noGrp="1" noChangeArrowheads="1"/>
          </p:cNvSpPr>
          <p:nvPr>
            <p:ph type="body" idx="1"/>
          </p:nvPr>
        </p:nvSpPr>
        <p:spPr>
          <a:xfrm>
            <a:off x="457200" y="1519099"/>
            <a:ext cx="8153400" cy="5257800"/>
          </a:xfrm>
        </p:spPr>
        <p:txBody>
          <a:bodyPr>
            <a:normAutofit fontScale="70000" lnSpcReduction="20000"/>
          </a:bodyPr>
          <a:lstStyle/>
          <a:p>
            <a:pPr eaLnBrk="1" hangingPunct="1">
              <a:spcAft>
                <a:spcPts val="1200"/>
              </a:spcAft>
            </a:pPr>
            <a:r>
              <a:rPr lang="en-AU" dirty="0" smtClean="0"/>
              <a:t>A research report should rely on peer reviewed and/or edited materials such as</a:t>
            </a:r>
          </a:p>
          <a:p>
            <a:pPr lvl="1" eaLnBrk="1" hangingPunct="1">
              <a:spcAft>
                <a:spcPts val="1200"/>
              </a:spcAft>
            </a:pPr>
            <a:r>
              <a:rPr lang="en-AU" dirty="0" smtClean="0"/>
              <a:t>Books</a:t>
            </a:r>
          </a:p>
          <a:p>
            <a:pPr lvl="1" eaLnBrk="1" hangingPunct="1">
              <a:spcAft>
                <a:spcPts val="1200"/>
              </a:spcAft>
            </a:pPr>
            <a:r>
              <a:rPr lang="en-AU" dirty="0" smtClean="0"/>
              <a:t>Scientific Journal Articles</a:t>
            </a:r>
          </a:p>
          <a:p>
            <a:pPr lvl="1" eaLnBrk="1" hangingPunct="1">
              <a:spcAft>
                <a:spcPts val="1200"/>
              </a:spcAft>
            </a:pPr>
            <a:r>
              <a:rPr lang="en-AU" dirty="0" smtClean="0"/>
              <a:t>Scientific Conference Proceedings</a:t>
            </a:r>
          </a:p>
          <a:p>
            <a:pPr eaLnBrk="1" hangingPunct="1">
              <a:spcAft>
                <a:spcPts val="1200"/>
              </a:spcAft>
            </a:pPr>
            <a:r>
              <a:rPr lang="en-AU" dirty="0" smtClean="0"/>
              <a:t>The UWA library is an excellent research library</a:t>
            </a:r>
          </a:p>
          <a:p>
            <a:pPr lvl="1" eaLnBrk="1" hangingPunct="1">
              <a:spcAft>
                <a:spcPts val="1200"/>
              </a:spcAft>
            </a:pPr>
            <a:r>
              <a:rPr lang="en-AU" dirty="0" smtClean="0"/>
              <a:t>In addition to the materials in the stacks, there is a wide range of journals available electronically</a:t>
            </a:r>
          </a:p>
          <a:p>
            <a:pPr lvl="1" eaLnBrk="1" hangingPunct="1">
              <a:spcAft>
                <a:spcPts val="1200"/>
              </a:spcAft>
            </a:pPr>
            <a:r>
              <a:rPr lang="en-AU" dirty="0" smtClean="0"/>
              <a:t>If a particular paper or book is not available, the library can generally locate a copy via inter-library loan relatively quickly. This service (</a:t>
            </a:r>
            <a:r>
              <a:rPr lang="en-AU" b="1" dirty="0" smtClean="0"/>
              <a:t>GETIT</a:t>
            </a:r>
            <a:r>
              <a:rPr lang="en-AU" dirty="0" smtClean="0"/>
              <a:t>) is free to students enrolled in final year, honours, and postgraduate projects</a:t>
            </a:r>
          </a:p>
          <a:p>
            <a:pPr eaLnBrk="1" hangingPunct="1">
              <a:spcAft>
                <a:spcPts val="1200"/>
              </a:spcAft>
              <a:buFontTx/>
              <a:buNone/>
            </a:pPr>
            <a:r>
              <a:rPr lang="en-AU" dirty="0" smtClean="0"/>
              <a:t> </a:t>
            </a:r>
            <a:endParaRPr lang="en-US" dirty="0" smtClean="0"/>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144849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AU" sz="3200" b="1" dirty="0" smtClean="0">
                <a:solidFill>
                  <a:schemeClr val="bg1"/>
                </a:solidFill>
                <a:latin typeface="Arial"/>
                <a:cs typeface="Arial"/>
              </a:rPr>
              <a:t>Schedule</a:t>
            </a:r>
            <a:endParaRPr lang="en-AU" sz="3200" b="1" dirty="0">
              <a:solidFill>
                <a:schemeClr val="bg1"/>
              </a:solidFill>
              <a:latin typeface="Arial"/>
              <a:cs typeface="Arial"/>
            </a:endParaRPr>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62" name="Rectangle 3"/>
          <p:cNvSpPr>
            <a:spLocks noGrp="1" noChangeArrowheads="1"/>
          </p:cNvSpPr>
          <p:nvPr>
            <p:ph type="body" idx="1"/>
          </p:nvPr>
        </p:nvSpPr>
        <p:spPr>
          <a:xfrm>
            <a:off x="304800" y="1752600"/>
            <a:ext cx="8458200" cy="4191000"/>
          </a:xfrm>
        </p:spPr>
        <p:txBody>
          <a:bodyPr>
            <a:normAutofit fontScale="92500" lnSpcReduction="20000"/>
          </a:bodyPr>
          <a:lstStyle/>
          <a:p>
            <a:pPr marL="271463" indent="-271463" eaLnBrk="1" hangingPunct="1">
              <a:spcAft>
                <a:spcPts val="600"/>
              </a:spcAft>
              <a:tabLst>
                <a:tab pos="271463" algn="l"/>
              </a:tabLst>
            </a:pPr>
            <a:r>
              <a:rPr lang="en-US" dirty="0" smtClean="0"/>
              <a:t>9</a:t>
            </a:r>
            <a:r>
              <a:rPr lang="en-US" dirty="0" smtClean="0">
                <a:sym typeface="Wingdings" pitchFamily="2" charset="2"/>
              </a:rPr>
              <a:t>:00 – 10:00	Session 1: Introduction to CEED Projects</a:t>
            </a:r>
          </a:p>
          <a:p>
            <a:pPr>
              <a:spcAft>
                <a:spcPts val="600"/>
              </a:spcAft>
            </a:pPr>
            <a:r>
              <a:rPr lang="en-US" dirty="0" smtClean="0">
                <a:solidFill>
                  <a:srgbClr val="CC9848"/>
                </a:solidFill>
                <a:sym typeface="Wingdings" pitchFamily="2" charset="2"/>
              </a:rPr>
              <a:t>10:00 – 10:30	Morning Tea</a:t>
            </a:r>
          </a:p>
          <a:p>
            <a:pPr eaLnBrk="1" hangingPunct="1">
              <a:spcAft>
                <a:spcPts val="600"/>
              </a:spcAft>
            </a:pPr>
            <a:r>
              <a:rPr lang="en-US" dirty="0" smtClean="0">
                <a:sym typeface="Wingdings" pitchFamily="2" charset="2"/>
              </a:rPr>
              <a:t>10:30 – 12:30	Session 2: Project Initiation</a:t>
            </a:r>
          </a:p>
          <a:p>
            <a:pPr eaLnBrk="1" hangingPunct="1">
              <a:spcAft>
                <a:spcPts val="600"/>
              </a:spcAft>
            </a:pPr>
            <a:r>
              <a:rPr lang="en-US" dirty="0" smtClean="0">
                <a:solidFill>
                  <a:srgbClr val="CC9848"/>
                </a:solidFill>
                <a:sym typeface="Wingdings" pitchFamily="2" charset="2"/>
              </a:rPr>
              <a:t>12:30 – 1:15	Lunch</a:t>
            </a:r>
          </a:p>
          <a:p>
            <a:pPr eaLnBrk="1" hangingPunct="1">
              <a:spcAft>
                <a:spcPts val="600"/>
              </a:spcAft>
            </a:pPr>
            <a:r>
              <a:rPr lang="en-US" dirty="0" smtClean="0">
                <a:sym typeface="Wingdings" pitchFamily="2" charset="2"/>
              </a:rPr>
              <a:t>1:15 – 2:45		Session 3: Communication</a:t>
            </a:r>
          </a:p>
          <a:p>
            <a:pPr eaLnBrk="1" hangingPunct="1">
              <a:spcAft>
                <a:spcPts val="600"/>
              </a:spcAft>
            </a:pPr>
            <a:r>
              <a:rPr lang="en-US" dirty="0" smtClean="0">
                <a:solidFill>
                  <a:srgbClr val="CC9848"/>
                </a:solidFill>
                <a:sym typeface="Wingdings" pitchFamily="2" charset="2"/>
              </a:rPr>
              <a:t>2:45 – 3:15		Afternoon Tea</a:t>
            </a:r>
          </a:p>
          <a:p>
            <a:pPr eaLnBrk="1" hangingPunct="1">
              <a:spcAft>
                <a:spcPts val="600"/>
              </a:spcAft>
            </a:pPr>
            <a:r>
              <a:rPr lang="en-US" dirty="0" smtClean="0">
                <a:sym typeface="Wingdings" pitchFamily="2" charset="2"/>
              </a:rPr>
              <a:t>3:15 – 4</a:t>
            </a:r>
            <a:r>
              <a:rPr lang="en-US" dirty="0" smtClean="0">
                <a:sym typeface="Wingdings" pitchFamily="2" charset="2"/>
              </a:rPr>
              <a:t>:30</a:t>
            </a:r>
            <a:r>
              <a:rPr lang="en-US" dirty="0" smtClean="0">
                <a:sym typeface="Wingdings" pitchFamily="2" charset="2"/>
              </a:rPr>
              <a:t>		Session 4: Project </a:t>
            </a:r>
            <a:r>
              <a:rPr lang="en-US" dirty="0" smtClean="0">
                <a:sym typeface="Wingdings" pitchFamily="2" charset="2"/>
              </a:rPr>
              <a:t>Execution</a:t>
            </a:r>
            <a:endParaRPr lang="en-US" dirty="0" smtClean="0">
              <a:sym typeface="Wingdings" pitchFamily="2" charset="2"/>
            </a:endParaRPr>
          </a:p>
        </p:txBody>
      </p:sp>
    </p:spTree>
    <p:extLst>
      <p:ext uri="{BB962C8B-B14F-4D97-AF65-F5344CB8AC3E}">
        <p14:creationId xmlns:p14="http://schemas.microsoft.com/office/powerpoint/2010/main" val="109711316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AU" sz="3200" b="1" dirty="0" smtClean="0">
                <a:solidFill>
                  <a:schemeClr val="bg1"/>
                </a:solidFill>
                <a:latin typeface="Arial"/>
                <a:cs typeface="Arial"/>
              </a:rPr>
              <a:t>Expert Search Tools</a:t>
            </a:r>
            <a:endParaRPr lang="en-AU" sz="3200" b="1" dirty="0">
              <a:solidFill>
                <a:schemeClr val="bg1"/>
              </a:solidFill>
              <a:latin typeface="Arial"/>
              <a:cs typeface="Arial"/>
            </a:endParaRPr>
          </a:p>
        </p:txBody>
      </p:sp>
      <p:sp>
        <p:nvSpPr>
          <p:cNvPr id="29699" name="Rectangle 3"/>
          <p:cNvSpPr>
            <a:spLocks noGrp="1" noChangeArrowheads="1"/>
          </p:cNvSpPr>
          <p:nvPr>
            <p:ph type="body" idx="1"/>
          </p:nvPr>
        </p:nvSpPr>
        <p:spPr>
          <a:xfrm>
            <a:off x="457200" y="1219200"/>
            <a:ext cx="8153400" cy="5408613"/>
          </a:xfrm>
        </p:spPr>
        <p:txBody>
          <a:bodyPr>
            <a:normAutofit lnSpcReduction="10000"/>
          </a:bodyPr>
          <a:lstStyle/>
          <a:p>
            <a:pPr eaLnBrk="1" hangingPunct="1">
              <a:spcAft>
                <a:spcPts val="600"/>
              </a:spcAft>
            </a:pPr>
            <a:r>
              <a:rPr lang="en-AU" sz="2200" dirty="0" err="1" smtClean="0"/>
              <a:t>Compendex</a:t>
            </a:r>
            <a:r>
              <a:rPr lang="en-AU" sz="2200" dirty="0" smtClean="0"/>
              <a:t>, also formerly known as “Engineering Index” provides a list of papers matching your specified search terms.</a:t>
            </a:r>
          </a:p>
          <a:p>
            <a:pPr lvl="1" eaLnBrk="1" hangingPunct="1">
              <a:spcAft>
                <a:spcPts val="600"/>
              </a:spcAft>
            </a:pPr>
            <a:r>
              <a:rPr lang="en-AU" sz="2000" dirty="0" smtClean="0"/>
              <a:t>To access</a:t>
            </a:r>
          </a:p>
          <a:p>
            <a:pPr lvl="2" eaLnBrk="1" hangingPunct="1">
              <a:spcAft>
                <a:spcPts val="600"/>
              </a:spcAft>
            </a:pPr>
            <a:r>
              <a:rPr lang="en-AU" sz="1800" dirty="0" smtClean="0"/>
              <a:t>Type “</a:t>
            </a:r>
            <a:r>
              <a:rPr lang="en-AU" sz="1800" dirty="0" err="1" smtClean="0"/>
              <a:t>Compendex</a:t>
            </a:r>
            <a:r>
              <a:rPr lang="en-AU" sz="1800" dirty="0" smtClean="0"/>
              <a:t>” into the </a:t>
            </a:r>
            <a:r>
              <a:rPr lang="en-AU" sz="1800" dirty="0" err="1" smtClean="0"/>
              <a:t>OneSearch</a:t>
            </a:r>
            <a:r>
              <a:rPr lang="en-AU" sz="1800" dirty="0" smtClean="0"/>
              <a:t> text entry space</a:t>
            </a:r>
          </a:p>
          <a:p>
            <a:pPr lvl="2" eaLnBrk="1" hangingPunct="1">
              <a:spcAft>
                <a:spcPts val="600"/>
              </a:spcAft>
            </a:pPr>
            <a:r>
              <a:rPr lang="en-AU" sz="1800" dirty="0" smtClean="0"/>
              <a:t>Click on </a:t>
            </a:r>
            <a:r>
              <a:rPr lang="en-AU" sz="1800" dirty="0"/>
              <a:t>the “view online”  </a:t>
            </a:r>
            <a:r>
              <a:rPr lang="en-AU" sz="1800" dirty="0" smtClean="0"/>
              <a:t>link that appears under the first search result in the list.</a:t>
            </a:r>
          </a:p>
          <a:p>
            <a:pPr lvl="1" eaLnBrk="1" hangingPunct="1">
              <a:spcAft>
                <a:spcPts val="600"/>
              </a:spcAft>
            </a:pPr>
            <a:r>
              <a:rPr lang="en-AU" sz="2000" dirty="0" err="1" smtClean="0"/>
              <a:t>Compendex</a:t>
            </a:r>
            <a:r>
              <a:rPr lang="en-AU" sz="2000" dirty="0" smtClean="0"/>
              <a:t> finds both journal papers and conference proceedings (Web of Knowledge focuses on journal papers) </a:t>
            </a:r>
            <a:endParaRPr lang="en-US" sz="2000" dirty="0" smtClean="0"/>
          </a:p>
          <a:p>
            <a:pPr eaLnBrk="1" hangingPunct="1">
              <a:spcAft>
                <a:spcPts val="600"/>
              </a:spcAft>
            </a:pPr>
            <a:r>
              <a:rPr lang="en-US" sz="2200" dirty="0" smtClean="0"/>
              <a:t>The “Web of Knowledge” provides a similar capability but can be more powerful because it also provides a Citation Index.</a:t>
            </a:r>
          </a:p>
          <a:p>
            <a:pPr lvl="1" eaLnBrk="1" hangingPunct="1">
              <a:spcAft>
                <a:spcPts val="600"/>
              </a:spcAft>
            </a:pPr>
            <a:r>
              <a:rPr lang="en-US" sz="2000" dirty="0" smtClean="0"/>
              <a:t>The number of citations tells you how influential a paper is.</a:t>
            </a:r>
          </a:p>
          <a:p>
            <a:pPr lvl="1" eaLnBrk="1" hangingPunct="1">
              <a:spcAft>
                <a:spcPts val="600"/>
              </a:spcAft>
            </a:pPr>
            <a:r>
              <a:rPr lang="en-US" sz="2000" dirty="0" smtClean="0"/>
              <a:t>You can follow a “citation trail” from an important paper to research the current state of knowledge in a field.</a:t>
            </a:r>
          </a:p>
          <a:p>
            <a:pPr lvl="1" eaLnBrk="1" hangingPunct="1">
              <a:spcAft>
                <a:spcPts val="600"/>
              </a:spcAft>
            </a:pPr>
            <a:r>
              <a:rPr lang="en-AU" sz="2000" dirty="0" smtClean="0"/>
              <a:t>To access : Type “Web of Knowledge” into </a:t>
            </a:r>
            <a:r>
              <a:rPr lang="en-AU" sz="2000" dirty="0" err="1" smtClean="0"/>
              <a:t>OneSearch</a:t>
            </a:r>
            <a:r>
              <a:rPr lang="en-AU" sz="2000" dirty="0" smtClean="0"/>
              <a:t>, and the proceed as for </a:t>
            </a:r>
            <a:r>
              <a:rPr lang="en-AU" sz="2000" dirty="0" err="1" smtClean="0"/>
              <a:t>Compendex</a:t>
            </a:r>
            <a:r>
              <a:rPr lang="en-AU" sz="2000" dirty="0" smtClean="0"/>
              <a:t>. </a:t>
            </a:r>
            <a:endParaRPr lang="en-US" sz="2000" dirty="0" smtClean="0"/>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849119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AU" sz="3200" b="1" dirty="0" smtClean="0">
                <a:solidFill>
                  <a:schemeClr val="bg1"/>
                </a:solidFill>
                <a:latin typeface="Arial"/>
                <a:cs typeface="Arial"/>
              </a:rPr>
              <a:t>Web of Knowledge</a:t>
            </a:r>
            <a:endParaRPr lang="en-AU" sz="3200" b="1" dirty="0">
              <a:solidFill>
                <a:schemeClr val="bg1"/>
              </a:solidFill>
              <a:latin typeface="Arial"/>
              <a:cs typeface="Arial"/>
            </a:endParaRPr>
          </a:p>
        </p:txBody>
      </p:sp>
      <p:sp>
        <p:nvSpPr>
          <p:cNvPr id="4" name="TextBox 3"/>
          <p:cNvSpPr txBox="1"/>
          <p:nvPr/>
        </p:nvSpPr>
        <p:spPr>
          <a:xfrm>
            <a:off x="1331640" y="3140968"/>
            <a:ext cx="6264696" cy="584776"/>
          </a:xfrm>
          <a:prstGeom prst="rect">
            <a:avLst/>
          </a:prstGeom>
          <a:noFill/>
        </p:spPr>
        <p:txBody>
          <a:bodyPr wrap="square" rtlCol="0">
            <a:spAutoFit/>
          </a:bodyPr>
          <a:lstStyle/>
          <a:p>
            <a:pPr algn="ctr"/>
            <a:r>
              <a:rPr lang="pl-PL" sz="3200" dirty="0" smtClean="0">
                <a:hlinkClick r:id="rId2"/>
              </a:rPr>
              <a:t>http://www.is.uwa.edu.au/</a:t>
            </a:r>
            <a:endParaRPr lang="en-US" sz="3200" dirty="0"/>
          </a:p>
        </p:txBody>
      </p:sp>
      <p:sp>
        <p:nvSpPr>
          <p:cNvPr id="6" name="Rectangle 5"/>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124129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AU" sz="3200" b="1" dirty="0" smtClean="0">
                <a:solidFill>
                  <a:schemeClr val="bg1"/>
                </a:solidFill>
                <a:latin typeface="Arial"/>
                <a:cs typeface="Arial"/>
              </a:rPr>
              <a:t>Approach</a:t>
            </a:r>
            <a:endParaRPr lang="en-AU" sz="3200" b="1" dirty="0">
              <a:solidFill>
                <a:schemeClr val="bg1"/>
              </a:solidFill>
              <a:latin typeface="Arial"/>
              <a:cs typeface="Arial"/>
            </a:endParaRPr>
          </a:p>
        </p:txBody>
      </p:sp>
      <p:sp>
        <p:nvSpPr>
          <p:cNvPr id="31747" name="Rectangle 3"/>
          <p:cNvSpPr>
            <a:spLocks noGrp="1" noChangeArrowheads="1"/>
          </p:cNvSpPr>
          <p:nvPr>
            <p:ph type="body" idx="1"/>
          </p:nvPr>
        </p:nvSpPr>
        <p:spPr>
          <a:xfrm>
            <a:off x="457200" y="1295400"/>
            <a:ext cx="8153400" cy="5410200"/>
          </a:xfrm>
        </p:spPr>
        <p:txBody>
          <a:bodyPr>
            <a:normAutofit fontScale="92500" lnSpcReduction="20000"/>
          </a:bodyPr>
          <a:lstStyle/>
          <a:p>
            <a:pPr eaLnBrk="1" hangingPunct="1"/>
            <a:r>
              <a:rPr lang="en-AU" dirty="0" smtClean="0"/>
              <a:t>Remember that the word “review” is important – it is not a literature “survey”</a:t>
            </a:r>
          </a:p>
          <a:p>
            <a:pPr eaLnBrk="1" hangingPunct="1"/>
            <a:r>
              <a:rPr lang="en-AU" dirty="0" smtClean="0"/>
              <a:t>It is essential to read the material you find carefully and critically.</a:t>
            </a:r>
          </a:p>
          <a:p>
            <a:pPr lvl="1" eaLnBrk="1" hangingPunct="1">
              <a:spcAft>
                <a:spcPts val="600"/>
              </a:spcAft>
            </a:pPr>
            <a:r>
              <a:rPr lang="en-AU" dirty="0" smtClean="0"/>
              <a:t>Does the material apply directly to your work?</a:t>
            </a:r>
          </a:p>
          <a:p>
            <a:pPr lvl="1" eaLnBrk="1" hangingPunct="1">
              <a:spcAft>
                <a:spcPts val="600"/>
              </a:spcAft>
            </a:pPr>
            <a:r>
              <a:rPr lang="en-AU" dirty="0" smtClean="0"/>
              <a:t>What are the limitations of the published material? </a:t>
            </a:r>
          </a:p>
          <a:p>
            <a:pPr eaLnBrk="1" hangingPunct="1"/>
            <a:r>
              <a:rPr lang="en-AU" dirty="0" smtClean="0"/>
              <a:t>A good paper or book will usually be well referenced – the reference lists can help you find older, more fundamental work in a field </a:t>
            </a:r>
          </a:p>
          <a:p>
            <a:pPr lvl="1" eaLnBrk="1" hangingPunct="1">
              <a:spcAft>
                <a:spcPts val="600"/>
              </a:spcAft>
            </a:pPr>
            <a:r>
              <a:rPr lang="en-AU" dirty="0" smtClean="0"/>
              <a:t>A good literature review will evolve and expand from each paper you review.</a:t>
            </a:r>
          </a:p>
          <a:p>
            <a:pPr lvl="1" eaLnBrk="1" hangingPunct="1">
              <a:spcAft>
                <a:spcPts val="600"/>
              </a:spcAft>
            </a:pPr>
            <a:r>
              <a:rPr lang="en-AU" dirty="0" smtClean="0"/>
              <a:t>Fundamental papers can often make it easier to understand the topic you are researching</a:t>
            </a:r>
            <a:endParaRPr lang="en-US" dirty="0" smtClean="0"/>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67482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AU" sz="3200" b="1" dirty="0" smtClean="0">
                <a:solidFill>
                  <a:schemeClr val="bg1"/>
                </a:solidFill>
                <a:latin typeface="Arial"/>
                <a:cs typeface="Arial"/>
              </a:rPr>
              <a:t>Approach</a:t>
            </a:r>
            <a:endParaRPr lang="en-AU" sz="3200" b="1" dirty="0">
              <a:solidFill>
                <a:schemeClr val="bg1"/>
              </a:solidFill>
              <a:latin typeface="Arial"/>
              <a:cs typeface="Arial"/>
            </a:endParaRPr>
          </a:p>
        </p:txBody>
      </p:sp>
      <p:sp>
        <p:nvSpPr>
          <p:cNvPr id="191491" name="Rectangle 3"/>
          <p:cNvSpPr>
            <a:spLocks noGrp="1" noChangeArrowheads="1"/>
          </p:cNvSpPr>
          <p:nvPr>
            <p:ph type="body" idx="1"/>
          </p:nvPr>
        </p:nvSpPr>
        <p:spPr>
          <a:xfrm>
            <a:off x="457200" y="1659704"/>
            <a:ext cx="8153400" cy="5045896"/>
          </a:xfrm>
        </p:spPr>
        <p:txBody>
          <a:bodyPr/>
          <a:lstStyle/>
          <a:p>
            <a:pPr eaLnBrk="1" hangingPunct="1"/>
            <a:r>
              <a:rPr lang="en-AU" dirty="0" smtClean="0"/>
              <a:t>IMPORTANTLY - do not limit your consideration of literature to recent works.  </a:t>
            </a:r>
          </a:p>
          <a:p>
            <a:pPr lvl="1" eaLnBrk="1" hangingPunct="1"/>
            <a:r>
              <a:rPr lang="en-AU" sz="2400" dirty="0" smtClean="0"/>
              <a:t>Fundamental papers and texts can often make it easier to understand a particular technique or approach.</a:t>
            </a:r>
          </a:p>
          <a:p>
            <a:pPr lvl="1" eaLnBrk="1" hangingPunct="1"/>
            <a:r>
              <a:rPr lang="en-AU" sz="2400" dirty="0" smtClean="0"/>
              <a:t>In seminal papers, the jargon of the field has usually not yet developed – so the text is often more comprehensible </a:t>
            </a:r>
          </a:p>
          <a:p>
            <a:pPr lvl="1" eaLnBrk="1" hangingPunct="1"/>
            <a:r>
              <a:rPr lang="en-AU" sz="2400" dirty="0" smtClean="0"/>
              <a:t>The basis and limits of a particular approach can also often be more clearly identified in the original papers. </a:t>
            </a:r>
          </a:p>
          <a:p>
            <a:pPr lvl="1" eaLnBrk="1" hangingPunct="1"/>
            <a:endParaRPr lang="en-AU" sz="1200" dirty="0" smtClean="0"/>
          </a:p>
          <a:p>
            <a:pPr marL="444500" lvl="1" indent="12700" eaLnBrk="1" hangingPunct="1">
              <a:buFontTx/>
              <a:buNone/>
            </a:pPr>
            <a:r>
              <a:rPr lang="en-AU" sz="2400" b="1" i="1" dirty="0" smtClean="0"/>
              <a:t>So don’t ignore the dusty old journals! In many fields, the basis of current thinking was laid out a long time ago</a:t>
            </a:r>
            <a:r>
              <a:rPr lang="en-AU" sz="2400" b="1" dirty="0" smtClean="0"/>
              <a:t>.</a:t>
            </a:r>
            <a:r>
              <a:rPr lang="en-US" sz="2400" b="1" dirty="0" smtClean="0"/>
              <a:t> </a:t>
            </a:r>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450032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Rectangle 3"/>
          <p:cNvSpPr>
            <a:spLocks noGrp="1" noChangeArrowheads="1"/>
          </p:cNvSpPr>
          <p:nvPr>
            <p:ph type="body" idx="1"/>
          </p:nvPr>
        </p:nvSpPr>
        <p:spPr>
          <a:xfrm>
            <a:off x="495300" y="2286000"/>
            <a:ext cx="8153400" cy="2209800"/>
          </a:xfrm>
          <a:ln w="38100">
            <a:solidFill>
              <a:srgbClr val="804000"/>
            </a:solidFill>
          </a:ln>
        </p:spPr>
        <p:txBody>
          <a:bodyPr/>
          <a:lstStyle/>
          <a:p>
            <a:pPr marL="0" indent="0" eaLnBrk="1" hangingPunct="1">
              <a:buFontTx/>
              <a:buNone/>
              <a:defRPr/>
            </a:pPr>
            <a:r>
              <a:rPr lang="en-AU" sz="2800" b="1" dirty="0" smtClean="0"/>
              <a:t>“If I have seen farther than others, it is because I have stood on the shoulders of giants.”</a:t>
            </a:r>
            <a:endParaRPr lang="en-US" sz="2800" b="1" dirty="0" smtClean="0"/>
          </a:p>
          <a:p>
            <a:pPr eaLnBrk="1" hangingPunct="1">
              <a:buFontTx/>
              <a:buNone/>
              <a:defRPr/>
            </a:pPr>
            <a:r>
              <a:rPr lang="en-AU" sz="2800" b="1" i="1" dirty="0" smtClean="0"/>
              <a:t>Sir Isaac Newton</a:t>
            </a:r>
            <a:r>
              <a:rPr lang="en-US" sz="2800" b="1" dirty="0" smtClean="0"/>
              <a:t> </a:t>
            </a:r>
            <a:endParaRPr lang="en-GB" sz="2800" b="1" dirty="0"/>
          </a:p>
        </p:txBody>
      </p:sp>
      <p:sp>
        <p:nvSpPr>
          <p:cNvPr id="3" name="Rectangle 2"/>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endParaRPr lang="en-AU" sz="3200" b="1" dirty="0">
              <a:solidFill>
                <a:schemeClr val="bg1"/>
              </a:solidFill>
              <a:latin typeface="Arial"/>
              <a:cs typeface="Arial"/>
            </a:endParaRPr>
          </a:p>
        </p:txBody>
      </p:sp>
      <p:sp>
        <p:nvSpPr>
          <p:cNvPr id="4" name="Rectangle 3"/>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008517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AU" sz="3200" b="1" dirty="0" smtClean="0">
                <a:solidFill>
                  <a:schemeClr val="bg1"/>
                </a:solidFill>
                <a:latin typeface="Arial"/>
                <a:cs typeface="Arial"/>
              </a:rPr>
              <a:t>Exercise – Literature Review</a:t>
            </a:r>
            <a:endParaRPr lang="en-AU" sz="3200" b="1" dirty="0">
              <a:solidFill>
                <a:schemeClr val="bg1"/>
              </a:solidFill>
              <a:latin typeface="Arial"/>
              <a:cs typeface="Arial"/>
            </a:endParaRPr>
          </a:p>
        </p:txBody>
      </p:sp>
      <p:sp>
        <p:nvSpPr>
          <p:cNvPr id="44034" name="Content Placeholder 2"/>
          <p:cNvSpPr>
            <a:spLocks noGrp="1"/>
          </p:cNvSpPr>
          <p:nvPr>
            <p:ph idx="1"/>
          </p:nvPr>
        </p:nvSpPr>
        <p:spPr>
          <a:xfrm>
            <a:off x="457200" y="1484742"/>
            <a:ext cx="7924800" cy="5105400"/>
          </a:xfrm>
        </p:spPr>
        <p:txBody>
          <a:bodyPr>
            <a:normAutofit lnSpcReduction="10000"/>
          </a:bodyPr>
          <a:lstStyle/>
          <a:p>
            <a:pPr eaLnBrk="1" hangingPunct="1">
              <a:spcAft>
                <a:spcPts val="1800"/>
              </a:spcAft>
            </a:pPr>
            <a:r>
              <a:rPr lang="en-US" dirty="0" smtClean="0"/>
              <a:t>Identify bodies of literature relevant to your project.</a:t>
            </a:r>
          </a:p>
          <a:p>
            <a:pPr eaLnBrk="1" hangingPunct="1">
              <a:spcAft>
                <a:spcPts val="1800"/>
              </a:spcAft>
            </a:pPr>
            <a:r>
              <a:rPr lang="en-US" dirty="0" smtClean="0"/>
              <a:t>Identify search keywords relevant to those bodies of literature.</a:t>
            </a:r>
          </a:p>
          <a:p>
            <a:pPr eaLnBrk="1" hangingPunct="1">
              <a:spcAft>
                <a:spcPts val="1800"/>
              </a:spcAft>
            </a:pPr>
            <a:r>
              <a:rPr lang="en-US" dirty="0" smtClean="0"/>
              <a:t>Work in pairs (or a trio). Discuss your keywords, and bounce ideas off each other</a:t>
            </a:r>
          </a:p>
          <a:p>
            <a:pPr eaLnBrk="1" hangingPunct="1">
              <a:spcAft>
                <a:spcPts val="1800"/>
              </a:spcAft>
            </a:pPr>
            <a:r>
              <a:rPr lang="en-US" dirty="0" smtClean="0"/>
              <a:t>After 10 minutes discussion, we will go through a sample search for a few projects with the group.</a:t>
            </a:r>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218161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p:cNvSpPr>
            <a:spLocks noGrp="1" noChangeArrowheads="1"/>
          </p:cNvSpPr>
          <p:nvPr>
            <p:ph type="body" idx="1"/>
          </p:nvPr>
        </p:nvSpPr>
        <p:spPr>
          <a:xfrm>
            <a:off x="179512" y="1412776"/>
            <a:ext cx="4968552" cy="5146774"/>
          </a:xfrm>
        </p:spPr>
        <p:txBody>
          <a:bodyPr>
            <a:normAutofit fontScale="85000" lnSpcReduction="20000"/>
          </a:bodyPr>
          <a:lstStyle/>
          <a:p>
            <a:pPr marL="263525" indent="-263525" eaLnBrk="1" hangingPunct="1">
              <a:spcBef>
                <a:spcPct val="0"/>
              </a:spcBef>
              <a:spcAft>
                <a:spcPts val="600"/>
              </a:spcAft>
            </a:pPr>
            <a:r>
              <a:rPr lang="en-GB" dirty="0" smtClean="0"/>
              <a:t>The first meeting is an opportunity to set the tone for the partnership</a:t>
            </a:r>
          </a:p>
          <a:p>
            <a:pPr marL="731837" lvl="1" indent="-263525" eaLnBrk="1" hangingPunct="1">
              <a:spcAft>
                <a:spcPts val="600"/>
              </a:spcAft>
            </a:pPr>
            <a:r>
              <a:rPr lang="en-GB" dirty="0" smtClean="0"/>
              <a:t>Be prepared (technically)</a:t>
            </a:r>
          </a:p>
          <a:p>
            <a:pPr marL="731837" lvl="1" indent="-263525" eaLnBrk="1" hangingPunct="1">
              <a:spcAft>
                <a:spcPts val="600"/>
              </a:spcAft>
            </a:pPr>
            <a:r>
              <a:rPr lang="en-GB" dirty="0" smtClean="0"/>
              <a:t>Dress professionally (or appropriately, for site visits)</a:t>
            </a:r>
          </a:p>
          <a:p>
            <a:pPr marL="731837" lvl="1" indent="-263525" eaLnBrk="1" hangingPunct="1">
              <a:spcAft>
                <a:spcPts val="600"/>
              </a:spcAft>
            </a:pPr>
            <a:r>
              <a:rPr lang="en-GB" dirty="0" smtClean="0"/>
              <a:t>Coordinate with your supervisor before meeting the client (if possible)</a:t>
            </a:r>
          </a:p>
          <a:p>
            <a:pPr marL="731837" lvl="1" indent="-263525" eaLnBrk="1" hangingPunct="1">
              <a:spcAft>
                <a:spcPts val="600"/>
              </a:spcAft>
            </a:pPr>
            <a:r>
              <a:rPr lang="en-GB" dirty="0"/>
              <a:t>Be prepared to network with client </a:t>
            </a:r>
            <a:r>
              <a:rPr lang="en-GB" dirty="0" smtClean="0"/>
              <a:t>staff</a:t>
            </a:r>
          </a:p>
          <a:p>
            <a:pPr marL="731837" lvl="1" indent="-263525" eaLnBrk="1" hangingPunct="1">
              <a:spcAft>
                <a:spcPts val="600"/>
              </a:spcAft>
            </a:pPr>
            <a:r>
              <a:rPr lang="en-GB" dirty="0" smtClean="0"/>
              <a:t>Relax </a:t>
            </a:r>
            <a:r>
              <a:rPr lang="en-US" dirty="0" smtClean="0"/>
              <a:t>–</a:t>
            </a:r>
            <a:r>
              <a:rPr lang="en-GB" dirty="0" smtClean="0"/>
              <a:t> remember, every one at the meeting wants the project (and therefore you) to succeed.</a:t>
            </a:r>
          </a:p>
        </p:txBody>
      </p:sp>
      <p:pic>
        <p:nvPicPr>
          <p:cNvPr id="2" name="Picture 1" descr="IMG_3173.JPG"/>
          <p:cNvPicPr>
            <a:picLocks noChangeAspect="1"/>
          </p:cNvPicPr>
          <p:nvPr/>
        </p:nvPicPr>
        <p:blipFill rotWithShape="1">
          <a:blip r:embed="rId3">
            <a:extLst>
              <a:ext uri="{28A0092B-C50C-407E-A947-70E740481C1C}">
                <a14:useLocalDpi xmlns:a14="http://schemas.microsoft.com/office/drawing/2010/main" val="0"/>
              </a:ext>
            </a:extLst>
          </a:blip>
          <a:srcRect l="27386" t="2720" r="23491"/>
          <a:stretch/>
        </p:blipFill>
        <p:spPr>
          <a:xfrm>
            <a:off x="5339133" y="1412776"/>
            <a:ext cx="3481339" cy="5170734"/>
          </a:xfrm>
          <a:prstGeom prst="rect">
            <a:avLst/>
          </a:prstGeom>
        </p:spPr>
      </p:pic>
      <p:sp>
        <p:nvSpPr>
          <p:cNvPr id="5" name="Rectangle 4"/>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AU" sz="3200" b="1" dirty="0" smtClean="0">
                <a:solidFill>
                  <a:schemeClr val="bg1"/>
                </a:solidFill>
                <a:latin typeface="Arial"/>
                <a:cs typeface="Arial"/>
              </a:rPr>
              <a:t>Initial Meeting With the Client</a:t>
            </a:r>
            <a:endParaRPr lang="en-AU" sz="3200" b="1" dirty="0">
              <a:solidFill>
                <a:schemeClr val="bg1"/>
              </a:solidFill>
              <a:latin typeface="Arial"/>
              <a:cs typeface="Arial"/>
            </a:endParaRPr>
          </a:p>
        </p:txBody>
      </p:sp>
      <p:sp>
        <p:nvSpPr>
          <p:cNvPr id="6" name="Rectangle 5"/>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437720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p:cNvSpPr>
            <a:spLocks noGrp="1" noChangeArrowheads="1"/>
          </p:cNvSpPr>
          <p:nvPr>
            <p:ph type="body" idx="1"/>
          </p:nvPr>
        </p:nvSpPr>
        <p:spPr>
          <a:xfrm>
            <a:off x="457200" y="1524000"/>
            <a:ext cx="7977188" cy="5035550"/>
          </a:xfrm>
        </p:spPr>
        <p:txBody>
          <a:bodyPr>
            <a:normAutofit fontScale="92500" lnSpcReduction="20000"/>
          </a:bodyPr>
          <a:lstStyle/>
          <a:p>
            <a:pPr marL="263525" indent="-263525" eaLnBrk="1" hangingPunct="1">
              <a:spcBef>
                <a:spcPct val="0"/>
              </a:spcBef>
              <a:spcAft>
                <a:spcPts val="600"/>
              </a:spcAft>
            </a:pPr>
            <a:r>
              <a:rPr lang="en-GB" dirty="0" smtClean="0"/>
              <a:t>What objectives is the Client seeking to achieve?</a:t>
            </a:r>
          </a:p>
          <a:p>
            <a:pPr marL="263525" indent="-263525" eaLnBrk="1" hangingPunct="1">
              <a:spcBef>
                <a:spcPct val="0"/>
              </a:spcBef>
              <a:spcAft>
                <a:spcPts val="600"/>
              </a:spcAft>
            </a:pPr>
            <a:r>
              <a:rPr lang="en-GB" dirty="0" smtClean="0"/>
              <a:t>What is the history of the issue/project within the Client enterprise?</a:t>
            </a:r>
          </a:p>
          <a:p>
            <a:pPr marL="263525" indent="-263525" eaLnBrk="1" hangingPunct="1">
              <a:spcBef>
                <a:spcPct val="0"/>
              </a:spcBef>
              <a:spcAft>
                <a:spcPts val="600"/>
              </a:spcAft>
            </a:pPr>
            <a:r>
              <a:rPr lang="en-GB" dirty="0" smtClean="0"/>
              <a:t>What benefits does the Client seek from achieving those benefits?</a:t>
            </a:r>
          </a:p>
          <a:p>
            <a:pPr marL="263525" indent="-263525" eaLnBrk="1" hangingPunct="1">
              <a:spcBef>
                <a:spcPct val="0"/>
              </a:spcBef>
              <a:spcAft>
                <a:spcPts val="600"/>
              </a:spcAft>
            </a:pPr>
            <a:r>
              <a:rPr lang="en-GB" dirty="0" smtClean="0"/>
              <a:t>What would the Client like as primary and secondary objectives?  </a:t>
            </a:r>
          </a:p>
          <a:p>
            <a:pPr marL="730250" lvl="1" indent="-263525" eaLnBrk="1" hangingPunct="1">
              <a:spcAft>
                <a:spcPts val="600"/>
              </a:spcAft>
            </a:pPr>
            <a:r>
              <a:rPr lang="en-GB" sz="2000" dirty="0" smtClean="0"/>
              <a:t>Ensure Mentor understands the academic requirements of the project</a:t>
            </a:r>
          </a:p>
          <a:p>
            <a:pPr marL="263525" indent="-263525" eaLnBrk="1" hangingPunct="1">
              <a:spcBef>
                <a:spcPct val="0"/>
              </a:spcBef>
              <a:spcAft>
                <a:spcPts val="600"/>
              </a:spcAft>
            </a:pPr>
            <a:r>
              <a:rPr lang="en-GB" dirty="0" smtClean="0"/>
              <a:t>What deliverables is the Mentor expecting?</a:t>
            </a:r>
          </a:p>
          <a:p>
            <a:pPr marL="730250" lvl="1" indent="-263525" eaLnBrk="1" hangingPunct="1">
              <a:spcAft>
                <a:spcPts val="600"/>
              </a:spcAft>
            </a:pPr>
            <a:r>
              <a:rPr lang="en-GB" sz="2000" dirty="0" smtClean="0"/>
              <a:t>Report only, software, working prototype ?</a:t>
            </a:r>
          </a:p>
          <a:p>
            <a:pPr marL="263525" indent="-263525" eaLnBrk="1" hangingPunct="1">
              <a:spcBef>
                <a:spcPct val="0"/>
              </a:spcBef>
              <a:spcAft>
                <a:spcPts val="600"/>
              </a:spcAft>
            </a:pPr>
            <a:r>
              <a:rPr lang="en-GB" dirty="0" smtClean="0"/>
              <a:t>What is the preliminary timetable for project? </a:t>
            </a:r>
          </a:p>
          <a:p>
            <a:pPr marL="731837" lvl="1" indent="-263525" eaLnBrk="1" hangingPunct="1">
              <a:spcAft>
                <a:spcPts val="600"/>
              </a:spcAft>
            </a:pPr>
            <a:r>
              <a:rPr lang="en-GB" dirty="0" smtClean="0"/>
              <a:t>Do not agree to commercial deadlines</a:t>
            </a:r>
          </a:p>
        </p:txBody>
      </p:sp>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Initial Meeting with the Client – Overview Questions</a:t>
            </a:r>
            <a:endParaRPr lang="en-AU" sz="3200" b="1" dirty="0">
              <a:solidFill>
                <a:schemeClr val="bg1"/>
              </a:solidFill>
              <a:latin typeface="Arial"/>
              <a:cs typeface="Arial"/>
            </a:endParaRPr>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505988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Rectangle 3"/>
          <p:cNvSpPr>
            <a:spLocks noGrp="1" noChangeArrowheads="1"/>
          </p:cNvSpPr>
          <p:nvPr>
            <p:ph type="body" idx="1"/>
          </p:nvPr>
        </p:nvSpPr>
        <p:spPr>
          <a:xfrm>
            <a:off x="381000" y="1524000"/>
            <a:ext cx="8077200" cy="5181600"/>
          </a:xfrm>
        </p:spPr>
        <p:txBody>
          <a:bodyPr>
            <a:normAutofit fontScale="92500" lnSpcReduction="20000"/>
          </a:bodyPr>
          <a:lstStyle/>
          <a:p>
            <a:pPr marL="174625" indent="-174625" eaLnBrk="1" hangingPunct="1">
              <a:spcBef>
                <a:spcPts val="0"/>
              </a:spcBef>
              <a:spcAft>
                <a:spcPts val="600"/>
              </a:spcAft>
              <a:defRPr/>
            </a:pPr>
            <a:r>
              <a:rPr lang="en-GB" dirty="0" smtClean="0"/>
              <a:t>What </a:t>
            </a:r>
            <a:r>
              <a:rPr lang="en-GB" dirty="0"/>
              <a:t>constraints</a:t>
            </a:r>
            <a:r>
              <a:rPr lang="en-GB" dirty="0" smtClean="0"/>
              <a:t> will be imposed on the approach to solving the problem</a:t>
            </a:r>
          </a:p>
          <a:p>
            <a:pPr marL="642937" lvl="1" indent="-174625" eaLnBrk="1" hangingPunct="1">
              <a:spcBef>
                <a:spcPts val="0"/>
              </a:spcBef>
              <a:spcAft>
                <a:spcPts val="600"/>
              </a:spcAft>
              <a:defRPr/>
            </a:pPr>
            <a:r>
              <a:rPr lang="en-GB" dirty="0" smtClean="0"/>
              <a:t> How will you need to fit in with other Client activities</a:t>
            </a:r>
            <a:r>
              <a:rPr lang="en-GB" dirty="0"/>
              <a:t>, products or </a:t>
            </a:r>
            <a:r>
              <a:rPr lang="en-GB" dirty="0" smtClean="0"/>
              <a:t>policies?</a:t>
            </a:r>
            <a:endParaRPr lang="en-GB" dirty="0"/>
          </a:p>
          <a:p>
            <a:pPr marL="174625" indent="-174625" eaLnBrk="1" hangingPunct="1">
              <a:spcBef>
                <a:spcPts val="0"/>
              </a:spcBef>
              <a:spcAft>
                <a:spcPts val="600"/>
              </a:spcAft>
              <a:defRPr/>
            </a:pPr>
            <a:r>
              <a:rPr lang="en-GB" dirty="0"/>
              <a:t>What resources does</a:t>
            </a:r>
            <a:r>
              <a:rPr lang="en-GB" dirty="0" smtClean="0"/>
              <a:t> the Mentor </a:t>
            </a:r>
            <a:r>
              <a:rPr lang="en-GB" dirty="0"/>
              <a:t>think</a:t>
            </a:r>
            <a:r>
              <a:rPr lang="en-GB" dirty="0" smtClean="0"/>
              <a:t> are needed</a:t>
            </a:r>
            <a:r>
              <a:rPr lang="en-GB" dirty="0"/>
              <a:t>?  Does</a:t>
            </a:r>
            <a:r>
              <a:rPr lang="en-GB" dirty="0" smtClean="0"/>
              <a:t> the Client </a:t>
            </a:r>
            <a:r>
              <a:rPr lang="en-GB" dirty="0"/>
              <a:t>already have them?</a:t>
            </a:r>
          </a:p>
          <a:p>
            <a:pPr marL="174625" indent="-174625" eaLnBrk="1" hangingPunct="1">
              <a:spcBef>
                <a:spcPts val="0"/>
              </a:spcBef>
              <a:spcAft>
                <a:spcPts val="600"/>
              </a:spcAft>
              <a:defRPr/>
            </a:pPr>
            <a:r>
              <a:rPr lang="en-GB" dirty="0"/>
              <a:t>What resources (e.g. labs and equipment) does</a:t>
            </a:r>
            <a:r>
              <a:rPr lang="en-GB" dirty="0" smtClean="0"/>
              <a:t> the Mentor </a:t>
            </a:r>
            <a:r>
              <a:rPr lang="en-GB" dirty="0"/>
              <a:t>hope UWA will provide?</a:t>
            </a:r>
          </a:p>
          <a:p>
            <a:pPr eaLnBrk="1" hangingPunct="1">
              <a:spcBef>
                <a:spcPct val="0"/>
              </a:spcBef>
              <a:spcAft>
                <a:spcPts val="0"/>
              </a:spcAft>
            </a:pPr>
            <a:r>
              <a:rPr lang="en-GB" dirty="0"/>
              <a:t>Will any special test rigs be needed?  Where will they be built or sourced?</a:t>
            </a:r>
          </a:p>
          <a:p>
            <a:pPr marL="174625" indent="-174625" eaLnBrk="1" hangingPunct="1">
              <a:spcBef>
                <a:spcPts val="0"/>
              </a:spcBef>
              <a:spcAft>
                <a:spcPts val="600"/>
              </a:spcAft>
              <a:defRPr/>
            </a:pPr>
            <a:r>
              <a:rPr lang="en-GB" dirty="0" smtClean="0"/>
              <a:t>Will </a:t>
            </a:r>
            <a:r>
              <a:rPr lang="en-GB" dirty="0"/>
              <a:t>items be ordered specially</a:t>
            </a:r>
            <a:r>
              <a:rPr lang="en-GB" dirty="0" smtClean="0"/>
              <a:t>?</a:t>
            </a:r>
          </a:p>
          <a:p>
            <a:pPr marL="642937" lvl="1" indent="-174625" eaLnBrk="1" hangingPunct="1">
              <a:spcBef>
                <a:spcPts val="0"/>
              </a:spcBef>
              <a:spcAft>
                <a:spcPts val="600"/>
              </a:spcAft>
              <a:defRPr/>
            </a:pPr>
            <a:r>
              <a:rPr lang="en-GB" sz="2200" dirty="0" smtClean="0"/>
              <a:t>Do </a:t>
            </a:r>
            <a:r>
              <a:rPr lang="en-GB" sz="2200" dirty="0"/>
              <a:t>you need to provide information? By when?  Who will </a:t>
            </a:r>
            <a:r>
              <a:rPr lang="en-GB" sz="2200" dirty="0" smtClean="0"/>
              <a:t>order the items?</a:t>
            </a:r>
            <a:endParaRPr lang="en-US" sz="2200" dirty="0"/>
          </a:p>
        </p:txBody>
      </p:sp>
      <p:sp>
        <p:nvSpPr>
          <p:cNvPr id="5" name="Rectangle 4"/>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pPr lvl="0" defTabSz="914400" fontAlgn="base">
              <a:spcBef>
                <a:spcPct val="0"/>
              </a:spcBef>
              <a:spcAft>
                <a:spcPct val="0"/>
              </a:spcAft>
              <a:defRPr/>
            </a:pPr>
            <a:r>
              <a:rPr lang="en-US" sz="3200" b="1" kern="0" dirty="0">
                <a:solidFill>
                  <a:schemeClr val="bg1"/>
                </a:solidFill>
                <a:ea typeface="MS PGothic" pitchFamily="34" charset="-128"/>
              </a:rPr>
              <a:t>Initial Meeting with the Client - Resources</a:t>
            </a:r>
          </a:p>
        </p:txBody>
      </p:sp>
      <p:sp>
        <p:nvSpPr>
          <p:cNvPr id="6" name="Rectangle 5"/>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85100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body" idx="1"/>
          </p:nvPr>
        </p:nvSpPr>
        <p:spPr>
          <a:xfrm>
            <a:off x="539750" y="1600200"/>
            <a:ext cx="8223250" cy="4953000"/>
          </a:xfrm>
        </p:spPr>
        <p:txBody>
          <a:bodyPr>
            <a:normAutofit fontScale="92500" lnSpcReduction="10000"/>
          </a:bodyPr>
          <a:lstStyle/>
          <a:p>
            <a:pPr eaLnBrk="1" hangingPunct="1">
              <a:spcBef>
                <a:spcPct val="0"/>
              </a:spcBef>
              <a:spcAft>
                <a:spcPts val="0"/>
              </a:spcAft>
            </a:pPr>
            <a:r>
              <a:rPr lang="en-GB" dirty="0" smtClean="0"/>
              <a:t>Is any information needed urgently for budgeting?</a:t>
            </a:r>
          </a:p>
          <a:p>
            <a:pPr eaLnBrk="1" hangingPunct="1">
              <a:spcBef>
                <a:spcPct val="0"/>
              </a:spcBef>
              <a:spcAft>
                <a:spcPts val="0"/>
              </a:spcAft>
            </a:pPr>
            <a:r>
              <a:rPr lang="en-GB" dirty="0" smtClean="0"/>
              <a:t>What mechanisms will be followed to approve expenditure?</a:t>
            </a:r>
          </a:p>
          <a:p>
            <a:pPr eaLnBrk="1" hangingPunct="1">
              <a:spcBef>
                <a:spcPct val="0"/>
              </a:spcBef>
              <a:spcAft>
                <a:spcPts val="0"/>
              </a:spcAft>
            </a:pPr>
            <a:r>
              <a:rPr lang="en-GB" dirty="0" smtClean="0"/>
              <a:t>Which Client personnel have interest in the project and its benefits?</a:t>
            </a:r>
          </a:p>
          <a:p>
            <a:pPr eaLnBrk="1" hangingPunct="1">
              <a:spcBef>
                <a:spcPct val="0"/>
              </a:spcBef>
              <a:spcAft>
                <a:spcPts val="0"/>
              </a:spcAft>
            </a:pPr>
            <a:r>
              <a:rPr lang="en-GB" dirty="0" smtClean="0"/>
              <a:t>Which Client personnel have relevant expertise?</a:t>
            </a:r>
          </a:p>
          <a:p>
            <a:pPr eaLnBrk="1" hangingPunct="1">
              <a:spcBef>
                <a:spcPct val="0"/>
              </a:spcBef>
              <a:spcAft>
                <a:spcPts val="0"/>
              </a:spcAft>
            </a:pPr>
            <a:r>
              <a:rPr lang="en-GB" dirty="0" smtClean="0"/>
              <a:t>Agree on communication channels: </a:t>
            </a:r>
          </a:p>
          <a:p>
            <a:pPr lvl="1" eaLnBrk="1" hangingPunct="1">
              <a:spcAft>
                <a:spcPts val="0"/>
              </a:spcAft>
            </a:pPr>
            <a:r>
              <a:rPr lang="en-GB" sz="2400" dirty="0" smtClean="0"/>
              <a:t>frequency of reports/meetings?</a:t>
            </a:r>
          </a:p>
          <a:p>
            <a:pPr lvl="1" eaLnBrk="1" hangingPunct="1">
              <a:spcAft>
                <a:spcPts val="0"/>
              </a:spcAft>
            </a:pPr>
            <a:r>
              <a:rPr lang="en-GB" sz="2400" dirty="0" smtClean="0"/>
              <a:t>good days/times (or bad) to contact Mentor?</a:t>
            </a:r>
          </a:p>
          <a:p>
            <a:pPr eaLnBrk="1" hangingPunct="1">
              <a:spcBef>
                <a:spcPct val="0"/>
              </a:spcBef>
              <a:spcAft>
                <a:spcPts val="0"/>
              </a:spcAft>
            </a:pPr>
            <a:r>
              <a:rPr lang="en-GB" dirty="0" smtClean="0"/>
              <a:t>Who will act as “deputy” Mentor when the Mentor is unavailable?</a:t>
            </a:r>
          </a:p>
        </p:txBody>
      </p:sp>
      <p:sp>
        <p:nvSpPr>
          <p:cNvPr id="5" name="Rectangle 4"/>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pPr lvl="0" defTabSz="914400" fontAlgn="base">
              <a:spcBef>
                <a:spcPct val="0"/>
              </a:spcBef>
              <a:spcAft>
                <a:spcPct val="0"/>
              </a:spcAft>
              <a:defRPr/>
            </a:pPr>
            <a:r>
              <a:rPr lang="en-US" sz="3200" b="1" kern="0" dirty="0">
                <a:solidFill>
                  <a:srgbClr val="FFFFFF"/>
                </a:solidFill>
                <a:ea typeface="MS PGothic" pitchFamily="34" charset="-128"/>
              </a:rPr>
              <a:t>Initial Meeting with the Client – Client Factors</a:t>
            </a:r>
          </a:p>
        </p:txBody>
      </p:sp>
      <p:sp>
        <p:nvSpPr>
          <p:cNvPr id="6" name="Rectangle 5"/>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948577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457200" y="2665413"/>
            <a:ext cx="8229600" cy="1525587"/>
          </a:xfrm>
        </p:spPr>
        <p:txBody>
          <a:bodyPr/>
          <a:lstStyle/>
          <a:p>
            <a:pPr algn="ctr" eaLnBrk="1" hangingPunct="1"/>
            <a:r>
              <a:rPr lang="en-US" sz="3600" b="1" dirty="0" smtClean="0"/>
              <a:t>Session 1</a:t>
            </a:r>
            <a:br>
              <a:rPr lang="en-US" sz="3600" b="1" dirty="0" smtClean="0"/>
            </a:br>
            <a:r>
              <a:rPr lang="en-US" sz="3600" b="1" dirty="0" smtClean="0"/>
              <a:t>Introduction to CEED Projects</a:t>
            </a:r>
          </a:p>
        </p:txBody>
      </p:sp>
      <p:sp>
        <p:nvSpPr>
          <p:cNvPr id="3" name="Rectangle 2"/>
          <p:cNvSpPr/>
          <p:nvPr/>
        </p:nvSpPr>
        <p:spPr>
          <a:xfrm>
            <a:off x="0" y="7217"/>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AU" sz="3200" b="1" dirty="0" smtClean="0">
                <a:solidFill>
                  <a:schemeClr val="bg1"/>
                </a:solidFill>
                <a:latin typeface="Arial"/>
                <a:cs typeface="Arial"/>
              </a:rPr>
              <a:t>Title</a:t>
            </a:r>
            <a:endParaRPr lang="en-AU" sz="3200" b="1" dirty="0">
              <a:solidFill>
                <a:schemeClr val="bg1"/>
              </a:solidFill>
              <a:latin typeface="Arial"/>
              <a:cs typeface="Arial"/>
            </a:endParaRPr>
          </a:p>
        </p:txBody>
      </p:sp>
      <p:sp>
        <p:nvSpPr>
          <p:cNvPr id="4" name="Rectangle 3"/>
          <p:cNvSpPr/>
          <p:nvPr/>
        </p:nvSpPr>
        <p:spPr>
          <a:xfrm>
            <a:off x="0" y="1046335"/>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0" y="7217"/>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endParaRPr lang="en-AU" sz="3200" b="1" dirty="0">
              <a:solidFill>
                <a:schemeClr val="bg1"/>
              </a:solidFill>
              <a:latin typeface="Arial"/>
              <a:cs typeface="Arial"/>
            </a:endParaRPr>
          </a:p>
        </p:txBody>
      </p:sp>
      <p:sp>
        <p:nvSpPr>
          <p:cNvPr id="6" name="Rectangle 5"/>
          <p:cNvSpPr/>
          <p:nvPr/>
        </p:nvSpPr>
        <p:spPr>
          <a:xfrm>
            <a:off x="0" y="1046335"/>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116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p:cNvSpPr>
            <a:spLocks noGrp="1" noChangeArrowheads="1"/>
          </p:cNvSpPr>
          <p:nvPr>
            <p:ph type="body" idx="1"/>
          </p:nvPr>
        </p:nvSpPr>
        <p:spPr>
          <a:xfrm>
            <a:off x="574675" y="1981200"/>
            <a:ext cx="7848600" cy="4100513"/>
          </a:xfrm>
        </p:spPr>
        <p:txBody>
          <a:bodyPr>
            <a:normAutofit fontScale="85000" lnSpcReduction="10000"/>
          </a:bodyPr>
          <a:lstStyle/>
          <a:p>
            <a:pPr marL="174625" indent="-174625" eaLnBrk="1" hangingPunct="1">
              <a:spcBef>
                <a:spcPct val="0"/>
              </a:spcBef>
              <a:spcAft>
                <a:spcPts val="1200"/>
              </a:spcAft>
            </a:pPr>
            <a:r>
              <a:rPr lang="en-GB" dirty="0" smtClean="0"/>
              <a:t>When can you visit the site to familiarise yourself with the environment?</a:t>
            </a:r>
          </a:p>
          <a:p>
            <a:pPr lvl="1" eaLnBrk="1" hangingPunct="1">
              <a:spcAft>
                <a:spcPts val="1200"/>
              </a:spcAft>
            </a:pPr>
            <a:r>
              <a:rPr lang="en-GB" sz="2400" dirty="0" smtClean="0"/>
              <a:t>Are there any special requirements for site work (sites, medicals, safety training, special clothing)?</a:t>
            </a:r>
          </a:p>
          <a:p>
            <a:pPr marL="174625" indent="-174625" eaLnBrk="1" hangingPunct="1">
              <a:spcBef>
                <a:spcPct val="0"/>
              </a:spcBef>
              <a:spcAft>
                <a:spcPts val="1200"/>
              </a:spcAft>
            </a:pPr>
            <a:r>
              <a:rPr lang="en-GB" dirty="0" smtClean="0"/>
              <a:t>Agree on the duration and timing of site work		</a:t>
            </a:r>
          </a:p>
          <a:p>
            <a:pPr marL="174625" indent="-174625" eaLnBrk="1" hangingPunct="1">
              <a:spcBef>
                <a:spcPct val="0"/>
              </a:spcBef>
              <a:spcAft>
                <a:spcPts val="1200"/>
              </a:spcAft>
            </a:pPr>
            <a:r>
              <a:rPr lang="en-GB" dirty="0" smtClean="0"/>
              <a:t>Will there be any HR Department people involved?	</a:t>
            </a:r>
          </a:p>
          <a:p>
            <a:pPr marL="174625" indent="-174625" eaLnBrk="1" hangingPunct="1">
              <a:spcBef>
                <a:spcPct val="0"/>
              </a:spcBef>
              <a:spcAft>
                <a:spcPts val="1200"/>
              </a:spcAft>
            </a:pPr>
            <a:r>
              <a:rPr lang="en-GB" dirty="0" smtClean="0"/>
              <a:t>How best can you make contact with such people?</a:t>
            </a:r>
          </a:p>
        </p:txBody>
      </p:sp>
      <p:sp>
        <p:nvSpPr>
          <p:cNvPr id="5" name="Rectangle 4"/>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pPr lvl="0" defTabSz="914400" fontAlgn="base">
              <a:spcBef>
                <a:spcPct val="0"/>
              </a:spcBef>
              <a:spcAft>
                <a:spcPct val="0"/>
              </a:spcAft>
              <a:defRPr/>
            </a:pPr>
            <a:r>
              <a:rPr lang="en-US" sz="3200" b="1" kern="0" dirty="0">
                <a:solidFill>
                  <a:srgbClr val="FFFFFF"/>
                </a:solidFill>
                <a:ea typeface="MS PGothic" pitchFamily="34" charset="-128"/>
              </a:rPr>
              <a:t>Initial Meeting with the Client – Site Work</a:t>
            </a:r>
          </a:p>
        </p:txBody>
      </p:sp>
      <p:sp>
        <p:nvSpPr>
          <p:cNvPr id="6" name="Rectangle 5"/>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015900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AU" sz="3200" b="1" dirty="0" smtClean="0">
                <a:solidFill>
                  <a:schemeClr val="bg1"/>
                </a:solidFill>
                <a:latin typeface="Arial"/>
                <a:cs typeface="Arial"/>
              </a:rPr>
              <a:t>Exercise – Initial Meeting</a:t>
            </a:r>
            <a:endParaRPr lang="en-AU" sz="3200" b="1" dirty="0">
              <a:solidFill>
                <a:schemeClr val="bg1"/>
              </a:solidFill>
              <a:latin typeface="Arial"/>
              <a:cs typeface="Arial"/>
            </a:endParaRPr>
          </a:p>
        </p:txBody>
      </p:sp>
      <p:sp>
        <p:nvSpPr>
          <p:cNvPr id="44034" name="Content Placeholder 2"/>
          <p:cNvSpPr>
            <a:spLocks noGrp="1"/>
          </p:cNvSpPr>
          <p:nvPr>
            <p:ph idx="1"/>
          </p:nvPr>
        </p:nvSpPr>
        <p:spPr>
          <a:xfrm>
            <a:off x="457200" y="1609190"/>
            <a:ext cx="7499350" cy="4834786"/>
          </a:xfrm>
        </p:spPr>
        <p:txBody>
          <a:bodyPr>
            <a:normAutofit fontScale="70000" lnSpcReduction="20000"/>
          </a:bodyPr>
          <a:lstStyle/>
          <a:p>
            <a:pPr eaLnBrk="1" hangingPunct="1">
              <a:lnSpc>
                <a:spcPct val="150000"/>
              </a:lnSpc>
              <a:spcBef>
                <a:spcPts val="0"/>
              </a:spcBef>
            </a:pPr>
            <a:r>
              <a:rPr lang="en-US" sz="3400" dirty="0" smtClean="0"/>
              <a:t>Working in your pairs (or trios), come up with an initial list of questions for your first meeting with the client mentor.</a:t>
            </a:r>
          </a:p>
          <a:p>
            <a:pPr lvl="1" eaLnBrk="1" hangingPunct="1">
              <a:lnSpc>
                <a:spcPct val="150000"/>
              </a:lnSpc>
              <a:spcBef>
                <a:spcPts val="0"/>
              </a:spcBef>
            </a:pPr>
            <a:r>
              <a:rPr lang="en-US" dirty="0" smtClean="0"/>
              <a:t>If you’ve already had that meeting – which questions did you ask, and which new questions do you need to ask now?</a:t>
            </a:r>
          </a:p>
          <a:p>
            <a:pPr lvl="1" eaLnBrk="1" hangingPunct="1">
              <a:lnSpc>
                <a:spcPct val="150000"/>
              </a:lnSpc>
              <a:spcBef>
                <a:spcPts val="0"/>
              </a:spcBef>
            </a:pPr>
            <a:r>
              <a:rPr lang="en-US" dirty="0" smtClean="0"/>
              <a:t>What questions have you asked your supervisor, and what questions do you need to ask</a:t>
            </a:r>
            <a:r>
              <a:rPr lang="en-US" dirty="0" smtClean="0"/>
              <a:t>?</a:t>
            </a:r>
          </a:p>
          <a:p>
            <a:pPr lvl="1">
              <a:lnSpc>
                <a:spcPct val="150000"/>
              </a:lnSpc>
              <a:spcBef>
                <a:spcPts val="0"/>
              </a:spcBef>
            </a:pPr>
            <a:r>
              <a:rPr lang="en-US" dirty="0"/>
              <a:t>Working in your pairs (or trios), come up with an initial list of questions for your first meeting with the client mentor</a:t>
            </a:r>
            <a:r>
              <a:rPr lang="en-US" dirty="0" smtClean="0"/>
              <a:t>.</a:t>
            </a:r>
          </a:p>
          <a:p>
            <a:pPr lvl="1">
              <a:lnSpc>
                <a:spcPct val="150000"/>
              </a:lnSpc>
              <a:spcBef>
                <a:spcPts val="0"/>
              </a:spcBef>
            </a:pPr>
            <a:r>
              <a:rPr lang="en-US" b="1" dirty="0" smtClean="0"/>
              <a:t>Identify the 3 most important questions for discussion</a:t>
            </a:r>
            <a:endParaRPr lang="en-US" b="1" dirty="0"/>
          </a:p>
          <a:p>
            <a:pPr lvl="1">
              <a:spcAft>
                <a:spcPts val="2400"/>
              </a:spcAft>
            </a:pPr>
            <a:endParaRPr lang="en-US" dirty="0" smtClean="0"/>
          </a:p>
          <a:p>
            <a:pPr lvl="1" eaLnBrk="1" hangingPunct="1">
              <a:spcAft>
                <a:spcPts val="2400"/>
              </a:spcAft>
            </a:pPr>
            <a:endParaRPr lang="en-US" dirty="0" smtClean="0"/>
          </a:p>
          <a:p>
            <a:pPr lvl="1" eaLnBrk="1" hangingPunct="1">
              <a:spcAft>
                <a:spcPts val="2400"/>
              </a:spcAft>
            </a:pPr>
            <a:endParaRPr lang="en-US" dirty="0" smtClean="0"/>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219308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AU" sz="3200" b="1" dirty="0" smtClean="0">
                <a:solidFill>
                  <a:schemeClr val="bg1"/>
                </a:solidFill>
                <a:latin typeface="Arial"/>
                <a:cs typeface="Arial"/>
              </a:rPr>
              <a:t>Project Brief</a:t>
            </a:r>
            <a:endParaRPr lang="en-AU" sz="3200" b="1" dirty="0">
              <a:solidFill>
                <a:schemeClr val="bg1"/>
              </a:solidFill>
              <a:latin typeface="Arial"/>
              <a:cs typeface="Arial"/>
            </a:endParaRPr>
          </a:p>
        </p:txBody>
      </p:sp>
      <p:pic>
        <p:nvPicPr>
          <p:cNvPr id="3" name="Picture 2"/>
          <p:cNvPicPr>
            <a:picLocks noChangeAspect="1"/>
          </p:cNvPicPr>
          <p:nvPr/>
        </p:nvPicPr>
        <p:blipFill>
          <a:blip r:embed="rId3"/>
          <a:stretch>
            <a:fillRect/>
          </a:stretch>
        </p:blipFill>
        <p:spPr>
          <a:xfrm>
            <a:off x="4860032" y="1472004"/>
            <a:ext cx="3425171" cy="4769544"/>
          </a:xfrm>
          <a:prstGeom prst="rect">
            <a:avLst/>
          </a:prstGeom>
          <a:ln w="76200" cmpd="sng">
            <a:solidFill>
              <a:srgbClr val="CC9848"/>
            </a:solidFill>
          </a:ln>
        </p:spPr>
      </p:pic>
      <p:pic>
        <p:nvPicPr>
          <p:cNvPr id="4" name="Picture 3"/>
          <p:cNvPicPr>
            <a:picLocks noChangeAspect="1"/>
          </p:cNvPicPr>
          <p:nvPr/>
        </p:nvPicPr>
        <p:blipFill>
          <a:blip r:embed="rId4"/>
          <a:stretch>
            <a:fillRect/>
          </a:stretch>
        </p:blipFill>
        <p:spPr>
          <a:xfrm>
            <a:off x="611560" y="1472004"/>
            <a:ext cx="3433634" cy="4752528"/>
          </a:xfrm>
          <a:prstGeom prst="rect">
            <a:avLst/>
          </a:prstGeom>
          <a:ln w="76200" cmpd="sng">
            <a:solidFill>
              <a:srgbClr val="CC9848"/>
            </a:solidFill>
          </a:ln>
        </p:spPr>
      </p:pic>
      <p:sp>
        <p:nvSpPr>
          <p:cNvPr id="5" name="Rectangle 4"/>
          <p:cNvSpPr/>
          <p:nvPr/>
        </p:nvSpPr>
        <p:spPr bwMode="auto">
          <a:xfrm>
            <a:off x="971600" y="3212976"/>
            <a:ext cx="2808312" cy="1224136"/>
          </a:xfrm>
          <a:prstGeom prst="rect">
            <a:avLst/>
          </a:prstGeom>
          <a:solidFill>
            <a:srgbClr val="CC9848">
              <a:alpha val="8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orgia" pitchFamily="-111" charset="0"/>
              <a:ea typeface="ＭＳ Ｐゴシック" pitchFamily="-111" charset="-128"/>
              <a:cs typeface="ＭＳ Ｐゴシック" pitchFamily="-111" charset="-128"/>
            </a:endParaRPr>
          </a:p>
        </p:txBody>
      </p:sp>
      <p:sp>
        <p:nvSpPr>
          <p:cNvPr id="7" name="Rectangle 6"/>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222951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SC00034.JPG"/>
          <p:cNvPicPr>
            <a:picLocks noGrp="1" noChangeAspect="1"/>
          </p:cNvPicPr>
          <p:nvPr>
            <p:ph idx="1"/>
          </p:nvPr>
        </p:nvPicPr>
        <p:blipFill>
          <a:blip r:embed="rId2"/>
          <a:stretch>
            <a:fillRect/>
          </a:stretch>
        </p:blipFill>
        <p:spPr>
          <a:xfrm>
            <a:off x="0" y="0"/>
            <a:ext cx="9144000" cy="6858000"/>
          </a:xfrm>
        </p:spPr>
      </p:pic>
    </p:spTree>
    <p:extLst>
      <p:ext uri="{BB962C8B-B14F-4D97-AF65-F5344CB8AC3E}">
        <p14:creationId xmlns:p14="http://schemas.microsoft.com/office/powerpoint/2010/main" val="337964215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SC00034.JPG"/>
          <p:cNvPicPr>
            <a:picLocks noGrp="1" noChangeAspect="1"/>
          </p:cNvPicPr>
          <p:nvPr>
            <p:ph idx="1"/>
          </p:nvPr>
        </p:nvPicPr>
        <p:blipFill>
          <a:blip r:embed="rId2"/>
          <a:stretch>
            <a:fillRect/>
          </a:stretch>
        </p:blipFill>
        <p:spPr>
          <a:xfrm>
            <a:off x="0" y="0"/>
            <a:ext cx="9144000" cy="6858000"/>
          </a:xfrm>
        </p:spPr>
      </p:pic>
      <p:sp>
        <p:nvSpPr>
          <p:cNvPr id="5" name="Up Arrow 4"/>
          <p:cNvSpPr/>
          <p:nvPr/>
        </p:nvSpPr>
        <p:spPr bwMode="auto">
          <a:xfrm rot="1032974">
            <a:off x="3827468" y="3881989"/>
            <a:ext cx="685800" cy="1816481"/>
          </a:xfrm>
          <a:prstGeom prst="upArrow">
            <a:avLst/>
          </a:prstGeom>
          <a:solidFill>
            <a:srgbClr val="FF0000"/>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Georgia" pitchFamily="-111" charset="0"/>
              <a:ea typeface="ＭＳ Ｐゴシック" pitchFamily="-111" charset="-128"/>
              <a:cs typeface="ＭＳ Ｐゴシック" pitchFamily="-111" charset="-128"/>
            </a:endParaRPr>
          </a:p>
        </p:txBody>
      </p:sp>
      <p:sp>
        <p:nvSpPr>
          <p:cNvPr id="6" name="Rectangle 5"/>
          <p:cNvSpPr/>
          <p:nvPr/>
        </p:nvSpPr>
        <p:spPr bwMode="auto">
          <a:xfrm rot="1118530">
            <a:off x="2955348" y="5861414"/>
            <a:ext cx="1447800" cy="685800"/>
          </a:xfrm>
          <a:prstGeom prst="rect">
            <a:avLst/>
          </a:prstGeom>
          <a:solidFill>
            <a:schemeClr val="bg1"/>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tx1"/>
                </a:solidFill>
                <a:effectLst/>
                <a:latin typeface="Georgia" pitchFamily="-111" charset="0"/>
                <a:ea typeface="ＭＳ Ｐゴシック" pitchFamily="-111" charset="-128"/>
                <a:cs typeface="ＭＳ Ｐゴシック" pitchFamily="-111" charset="-128"/>
              </a:rPr>
              <a:t>Path?</a:t>
            </a:r>
            <a:endParaRPr kumimoji="0" lang="en-US" sz="3200" b="1" i="0" u="none" strike="noStrike" cap="none" normalizeH="0" baseline="0" dirty="0">
              <a:ln>
                <a:noFill/>
              </a:ln>
              <a:solidFill>
                <a:schemeClr val="tx1"/>
              </a:solidFill>
              <a:effectLst/>
              <a:latin typeface="Georgia" pitchFamily="-111" charset="0"/>
              <a:ea typeface="ＭＳ Ｐゴシック" pitchFamily="-111" charset="-128"/>
              <a:cs typeface="ＭＳ Ｐゴシック" pitchFamily="-111" charset="-128"/>
            </a:endParaRPr>
          </a:p>
        </p:txBody>
      </p:sp>
      <p:sp>
        <p:nvSpPr>
          <p:cNvPr id="7" name="Rectangle 6"/>
          <p:cNvSpPr/>
          <p:nvPr/>
        </p:nvSpPr>
        <p:spPr bwMode="auto">
          <a:xfrm rot="20846795">
            <a:off x="2704102" y="791105"/>
            <a:ext cx="2438400" cy="609600"/>
          </a:xfrm>
          <a:prstGeom prst="rect">
            <a:avLst/>
          </a:prstGeom>
          <a:solidFill>
            <a:schemeClr val="bg1"/>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tx1"/>
                </a:solidFill>
                <a:effectLst/>
                <a:latin typeface="Georgia" pitchFamily="-111" charset="0"/>
                <a:ea typeface="ＭＳ Ｐゴシック" pitchFamily="-111" charset="-128"/>
                <a:cs typeface="ＭＳ Ｐゴシック" pitchFamily="-111" charset="-128"/>
              </a:rPr>
              <a:t>Objective?</a:t>
            </a:r>
            <a:endParaRPr kumimoji="0" lang="en-US" sz="3200" b="1" i="0" u="none" strike="noStrike" cap="none" normalizeH="0" baseline="0" dirty="0">
              <a:ln>
                <a:noFill/>
              </a:ln>
              <a:solidFill>
                <a:schemeClr val="tx1"/>
              </a:solidFill>
              <a:effectLst/>
              <a:latin typeface="Georgia" pitchFamily="-111" charset="0"/>
              <a:ea typeface="ＭＳ Ｐゴシック" pitchFamily="-111" charset="-128"/>
              <a:cs typeface="ＭＳ Ｐゴシック" pitchFamily="-111" charset="-128"/>
            </a:endParaRPr>
          </a:p>
        </p:txBody>
      </p:sp>
      <p:sp>
        <p:nvSpPr>
          <p:cNvPr id="9" name="Oval 8"/>
          <p:cNvSpPr/>
          <p:nvPr/>
        </p:nvSpPr>
        <p:spPr bwMode="auto">
          <a:xfrm>
            <a:off x="5181600" y="1447800"/>
            <a:ext cx="609600" cy="609600"/>
          </a:xfrm>
          <a:prstGeom prst="ellipse">
            <a:avLst/>
          </a:prstGeom>
          <a:solidFill>
            <a:srgbClr val="FFFFFF"/>
          </a:solid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tx1"/>
                </a:solidFill>
                <a:effectLst/>
                <a:latin typeface="Georgia" pitchFamily="-111" charset="0"/>
                <a:ea typeface="ＭＳ Ｐゴシック" pitchFamily="-111" charset="-128"/>
                <a:cs typeface="ＭＳ Ｐゴシック" pitchFamily="-111" charset="-128"/>
              </a:rPr>
              <a:t>?</a:t>
            </a:r>
            <a:endParaRPr kumimoji="0" lang="en-US" sz="3200" b="1" i="0" u="none" strike="noStrike" cap="none" normalizeH="0" baseline="0" dirty="0">
              <a:ln>
                <a:noFill/>
              </a:ln>
              <a:solidFill>
                <a:schemeClr val="tx1"/>
              </a:solidFill>
              <a:effectLst/>
              <a:latin typeface="Georgia" pitchFamily="-111" charset="0"/>
              <a:ea typeface="ＭＳ Ｐゴシック" pitchFamily="-111" charset="-128"/>
              <a:cs typeface="ＭＳ Ｐゴシック" pitchFamily="-111" charset="-128"/>
            </a:endParaRPr>
          </a:p>
        </p:txBody>
      </p:sp>
      <p:sp>
        <p:nvSpPr>
          <p:cNvPr id="10" name="Oval 9"/>
          <p:cNvSpPr/>
          <p:nvPr/>
        </p:nvSpPr>
        <p:spPr bwMode="auto">
          <a:xfrm>
            <a:off x="3962400" y="1676400"/>
            <a:ext cx="609600" cy="609600"/>
          </a:xfrm>
          <a:prstGeom prst="ellipse">
            <a:avLst/>
          </a:prstGeom>
          <a:solidFill>
            <a:srgbClr val="FFFFFF"/>
          </a:solid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tx1"/>
                </a:solidFill>
                <a:effectLst/>
                <a:latin typeface="Georgia" pitchFamily="-111" charset="0"/>
                <a:ea typeface="ＭＳ Ｐゴシック" pitchFamily="-111" charset="-128"/>
                <a:cs typeface="ＭＳ Ｐゴシック" pitchFamily="-111" charset="-128"/>
              </a:rPr>
              <a:t>?</a:t>
            </a:r>
            <a:endParaRPr kumimoji="0" lang="en-US" sz="3200" b="1" i="0" u="none" strike="noStrike" cap="none" normalizeH="0" baseline="0" dirty="0">
              <a:ln>
                <a:noFill/>
              </a:ln>
              <a:solidFill>
                <a:schemeClr val="tx1"/>
              </a:solidFill>
              <a:effectLst/>
              <a:latin typeface="Georgia" pitchFamily="-111" charset="0"/>
              <a:ea typeface="ＭＳ Ｐゴシック" pitchFamily="-111" charset="-128"/>
              <a:cs typeface="ＭＳ Ｐゴシック" pitchFamily="-111" charset="-128"/>
            </a:endParaRPr>
          </a:p>
        </p:txBody>
      </p:sp>
      <p:sp>
        <p:nvSpPr>
          <p:cNvPr id="11" name="Oval 10"/>
          <p:cNvSpPr/>
          <p:nvPr/>
        </p:nvSpPr>
        <p:spPr bwMode="auto">
          <a:xfrm>
            <a:off x="2743200" y="2057400"/>
            <a:ext cx="609600" cy="609600"/>
          </a:xfrm>
          <a:prstGeom prst="ellipse">
            <a:avLst/>
          </a:prstGeom>
          <a:solidFill>
            <a:srgbClr val="FFFFFF"/>
          </a:solid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tx1"/>
                </a:solidFill>
                <a:effectLst/>
                <a:latin typeface="Georgia" pitchFamily="-111" charset="0"/>
                <a:ea typeface="ＭＳ Ｐゴシック" pitchFamily="-111" charset="-128"/>
                <a:cs typeface="ＭＳ Ｐゴシック" pitchFamily="-111" charset="-128"/>
              </a:rPr>
              <a:t>?</a:t>
            </a:r>
            <a:endParaRPr kumimoji="0" lang="en-US" sz="3200" b="1" i="0" u="none" strike="noStrike" cap="none" normalizeH="0" baseline="0" dirty="0">
              <a:ln>
                <a:noFill/>
              </a:ln>
              <a:solidFill>
                <a:schemeClr val="tx1"/>
              </a:solidFill>
              <a:effectLst/>
              <a:latin typeface="Georgia"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263716757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winsTopo2.jpg"/>
          <p:cNvPicPr>
            <a:picLocks noChangeAspect="1"/>
          </p:cNvPicPr>
          <p:nvPr/>
        </p:nvPicPr>
        <p:blipFill>
          <a:blip r:embed="rId2"/>
          <a:srcRect t="6674"/>
          <a:stretch>
            <a:fillRect/>
          </a:stretch>
        </p:blipFill>
        <p:spPr>
          <a:xfrm>
            <a:off x="0" y="0"/>
            <a:ext cx="9144000" cy="6826948"/>
          </a:xfrm>
          <a:prstGeom prst="rect">
            <a:avLst/>
          </a:prstGeom>
        </p:spPr>
      </p:pic>
    </p:spTree>
    <p:extLst>
      <p:ext uri="{BB962C8B-B14F-4D97-AF65-F5344CB8AC3E}">
        <p14:creationId xmlns:p14="http://schemas.microsoft.com/office/powerpoint/2010/main" val="381913814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AU" sz="3200" b="1" dirty="0" smtClean="0">
                <a:solidFill>
                  <a:schemeClr val="bg1"/>
                </a:solidFill>
                <a:latin typeface="Arial"/>
                <a:cs typeface="Arial"/>
              </a:rPr>
              <a:t>Project Brief Template</a:t>
            </a:r>
            <a:endParaRPr lang="en-AU" sz="3200" b="1" dirty="0">
              <a:solidFill>
                <a:schemeClr val="bg1"/>
              </a:solidFill>
              <a:latin typeface="Arial"/>
              <a:cs typeface="Arial"/>
            </a:endParaRPr>
          </a:p>
        </p:txBody>
      </p:sp>
      <p:pic>
        <p:nvPicPr>
          <p:cNvPr id="7" name="Picture 6"/>
          <p:cNvPicPr>
            <a:picLocks noChangeAspect="1"/>
          </p:cNvPicPr>
          <p:nvPr/>
        </p:nvPicPr>
        <p:blipFill>
          <a:blip r:embed="rId3"/>
          <a:stretch>
            <a:fillRect/>
          </a:stretch>
        </p:blipFill>
        <p:spPr>
          <a:xfrm>
            <a:off x="4932040" y="1268760"/>
            <a:ext cx="3528392" cy="5176692"/>
          </a:xfrm>
          <a:prstGeom prst="rect">
            <a:avLst/>
          </a:prstGeom>
          <a:ln w="76200" cmpd="sng">
            <a:solidFill>
              <a:srgbClr val="CC9848"/>
            </a:solidFill>
          </a:ln>
        </p:spPr>
      </p:pic>
      <p:sp>
        <p:nvSpPr>
          <p:cNvPr id="8" name="Rectangle 7"/>
          <p:cNvSpPr/>
          <p:nvPr/>
        </p:nvSpPr>
        <p:spPr>
          <a:xfrm>
            <a:off x="395536" y="3284984"/>
            <a:ext cx="4248472" cy="400110"/>
          </a:xfrm>
          <a:prstGeom prst="rect">
            <a:avLst/>
          </a:prstGeom>
        </p:spPr>
        <p:txBody>
          <a:bodyPr wrap="square">
            <a:spAutoFit/>
          </a:bodyPr>
          <a:lstStyle/>
          <a:p>
            <a:r>
              <a:rPr lang="pl-PL" sz="2000" dirty="0">
                <a:hlinkClick r:id="rId4"/>
              </a:rPr>
              <a:t>http://</a:t>
            </a:r>
            <a:r>
              <a:rPr lang="pl-PL" sz="2000" dirty="0" err="1">
                <a:hlinkClick r:id="rId4"/>
              </a:rPr>
              <a:t>www.ceed.uwa.edu.au</a:t>
            </a:r>
            <a:r>
              <a:rPr lang="pl-PL" sz="2000" dirty="0">
                <a:hlinkClick r:id="rId4"/>
              </a:rPr>
              <a:t>/</a:t>
            </a:r>
            <a:r>
              <a:rPr lang="pl-PL" sz="2000" dirty="0" err="1">
                <a:hlinkClick r:id="rId4"/>
              </a:rPr>
              <a:t>forms</a:t>
            </a:r>
            <a:endParaRPr lang="en-US" sz="2000" dirty="0"/>
          </a:p>
        </p:txBody>
      </p:sp>
      <p:sp>
        <p:nvSpPr>
          <p:cNvPr id="6" name="Rectangle 5"/>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921443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Cover Page and Summary</a:t>
            </a:r>
            <a:endParaRPr lang="en-AU" sz="3200" b="1" dirty="0">
              <a:solidFill>
                <a:schemeClr val="bg1"/>
              </a:solidFill>
              <a:latin typeface="Arial"/>
              <a:cs typeface="Arial"/>
            </a:endParaRPr>
          </a:p>
        </p:txBody>
      </p:sp>
      <p:sp>
        <p:nvSpPr>
          <p:cNvPr id="191491" name="Rectangle 3"/>
          <p:cNvSpPr>
            <a:spLocks noGrp="1" noChangeArrowheads="1"/>
          </p:cNvSpPr>
          <p:nvPr>
            <p:ph type="body" idx="1"/>
          </p:nvPr>
        </p:nvSpPr>
        <p:spPr>
          <a:xfrm>
            <a:off x="381000" y="1143000"/>
            <a:ext cx="5343128" cy="5598368"/>
          </a:xfrm>
        </p:spPr>
        <p:txBody>
          <a:bodyPr/>
          <a:lstStyle/>
          <a:p>
            <a:pPr>
              <a:spcAft>
                <a:spcPts val="600"/>
              </a:spcAft>
            </a:pPr>
            <a:r>
              <a:rPr lang="en-AU" sz="2000" dirty="0" smtClean="0"/>
              <a:t>Project Summary </a:t>
            </a:r>
          </a:p>
          <a:p>
            <a:pPr lvl="1">
              <a:spcAft>
                <a:spcPts val="600"/>
              </a:spcAft>
            </a:pPr>
            <a:r>
              <a:rPr lang="en-AU" sz="1800" dirty="0" smtClean="0"/>
              <a:t>In some respects, the summary is the most important element of any proposal or report</a:t>
            </a:r>
          </a:p>
          <a:p>
            <a:pPr lvl="1">
              <a:spcAft>
                <a:spcPts val="600"/>
              </a:spcAft>
            </a:pPr>
            <a:r>
              <a:rPr lang="en-AU" sz="1800" dirty="0" smtClean="0"/>
              <a:t>For busy readers, the summary may be the only thing they read – it will ALWAYS be the first thing they read</a:t>
            </a:r>
          </a:p>
          <a:p>
            <a:pPr>
              <a:spcAft>
                <a:spcPts val="600"/>
              </a:spcAft>
            </a:pPr>
            <a:r>
              <a:rPr lang="en-AU" sz="2000" dirty="0" smtClean="0"/>
              <a:t>The summary must provide a clear, concise description of</a:t>
            </a:r>
          </a:p>
          <a:p>
            <a:pPr lvl="1">
              <a:spcAft>
                <a:spcPts val="600"/>
              </a:spcAft>
            </a:pPr>
            <a:r>
              <a:rPr lang="en-AU" sz="1800" dirty="0" smtClean="0"/>
              <a:t>The reasons for undertaking the project</a:t>
            </a:r>
          </a:p>
          <a:p>
            <a:pPr lvl="1">
              <a:spcAft>
                <a:spcPts val="600"/>
              </a:spcAft>
            </a:pPr>
            <a:r>
              <a:rPr lang="en-AU" sz="1800" dirty="0" smtClean="0"/>
              <a:t>The project objectives</a:t>
            </a:r>
          </a:p>
          <a:p>
            <a:pPr lvl="1">
              <a:spcAft>
                <a:spcPts val="600"/>
              </a:spcAft>
            </a:pPr>
            <a:r>
              <a:rPr lang="en-AU" sz="1800" dirty="0" smtClean="0"/>
              <a:t>The business value realised by achieving the objectives</a:t>
            </a:r>
          </a:p>
          <a:p>
            <a:pPr lvl="1">
              <a:spcAft>
                <a:spcPts val="600"/>
              </a:spcAft>
            </a:pPr>
            <a:r>
              <a:rPr lang="en-AU" sz="1800" dirty="0" smtClean="0"/>
              <a:t>The methods by which the objectives will be achieved and expected costs</a:t>
            </a:r>
          </a:p>
          <a:p>
            <a:pPr lvl="1">
              <a:spcAft>
                <a:spcPts val="600"/>
              </a:spcAft>
            </a:pPr>
            <a:r>
              <a:rPr lang="en-AU" sz="1800" dirty="0" smtClean="0"/>
              <a:t>The key deliverables</a:t>
            </a:r>
          </a:p>
          <a:p>
            <a:pPr>
              <a:spcAft>
                <a:spcPts val="600"/>
              </a:spcAft>
              <a:buNone/>
            </a:pPr>
            <a:endParaRPr lang="en-AU" dirty="0" smtClean="0"/>
          </a:p>
        </p:txBody>
      </p:sp>
      <p:pic>
        <p:nvPicPr>
          <p:cNvPr id="4" name="Picture 3"/>
          <p:cNvPicPr>
            <a:picLocks noChangeAspect="1"/>
          </p:cNvPicPr>
          <p:nvPr/>
        </p:nvPicPr>
        <p:blipFill>
          <a:blip r:embed="rId3"/>
          <a:stretch>
            <a:fillRect/>
          </a:stretch>
        </p:blipFill>
        <p:spPr>
          <a:xfrm>
            <a:off x="6012160" y="1988840"/>
            <a:ext cx="2497188" cy="3456384"/>
          </a:xfrm>
          <a:prstGeom prst="rect">
            <a:avLst/>
          </a:prstGeom>
          <a:ln w="76200" cmpd="sng">
            <a:solidFill>
              <a:srgbClr val="CC9848"/>
            </a:solidFill>
          </a:ln>
        </p:spPr>
      </p:pic>
      <p:sp>
        <p:nvSpPr>
          <p:cNvPr id="5" name="Rectangle 4"/>
          <p:cNvSpPr/>
          <p:nvPr/>
        </p:nvSpPr>
        <p:spPr bwMode="auto">
          <a:xfrm>
            <a:off x="6228184" y="3284984"/>
            <a:ext cx="2088232" cy="890281"/>
          </a:xfrm>
          <a:prstGeom prst="rect">
            <a:avLst/>
          </a:prstGeom>
          <a:solidFill>
            <a:srgbClr val="CC9848">
              <a:alpha val="6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orgia" pitchFamily="-111" charset="0"/>
              <a:ea typeface="ＭＳ Ｐゴシック" pitchFamily="-111" charset="-128"/>
              <a:cs typeface="ＭＳ Ｐゴシック" pitchFamily="-111" charset="-128"/>
            </a:endParaRPr>
          </a:p>
        </p:txBody>
      </p:sp>
      <p:sp>
        <p:nvSpPr>
          <p:cNvPr id="7" name="Rectangle 6"/>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251158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AU" sz="3200" b="1" dirty="0" smtClean="0">
                <a:solidFill>
                  <a:schemeClr val="bg1"/>
                </a:solidFill>
                <a:latin typeface="Arial"/>
                <a:cs typeface="Arial"/>
              </a:rPr>
              <a:t>Project Background</a:t>
            </a:r>
            <a:endParaRPr lang="en-AU" sz="3200" b="1" dirty="0">
              <a:solidFill>
                <a:schemeClr val="bg1"/>
              </a:solidFill>
              <a:latin typeface="Arial"/>
              <a:cs typeface="Arial"/>
            </a:endParaRPr>
          </a:p>
        </p:txBody>
      </p:sp>
      <p:sp>
        <p:nvSpPr>
          <p:cNvPr id="191491" name="Rectangle 3"/>
          <p:cNvSpPr>
            <a:spLocks noGrp="1" noChangeArrowheads="1"/>
          </p:cNvSpPr>
          <p:nvPr>
            <p:ph type="body" idx="1"/>
          </p:nvPr>
        </p:nvSpPr>
        <p:spPr>
          <a:xfrm>
            <a:off x="381000" y="1219200"/>
            <a:ext cx="8458200" cy="5486400"/>
          </a:xfrm>
        </p:spPr>
        <p:txBody>
          <a:bodyPr>
            <a:normAutofit fontScale="85000" lnSpcReduction="20000"/>
          </a:bodyPr>
          <a:lstStyle/>
          <a:p>
            <a:pPr>
              <a:spcBef>
                <a:spcPts val="0"/>
              </a:spcBef>
              <a:spcAft>
                <a:spcPts val="1200"/>
              </a:spcAft>
            </a:pPr>
            <a:r>
              <a:rPr lang="en-AU" dirty="0" smtClean="0"/>
              <a:t>1st Element </a:t>
            </a:r>
            <a:r>
              <a:rPr lang="en-US" dirty="0" smtClean="0"/>
              <a:t>–</a:t>
            </a:r>
            <a:r>
              <a:rPr lang="en-AU" dirty="0" smtClean="0"/>
              <a:t> Problem Statement</a:t>
            </a:r>
          </a:p>
          <a:p>
            <a:pPr lvl="1">
              <a:spcBef>
                <a:spcPts val="0"/>
              </a:spcBef>
              <a:spcAft>
                <a:spcPts val="1200"/>
              </a:spcAft>
            </a:pPr>
            <a:r>
              <a:rPr lang="en-AU" dirty="0" smtClean="0"/>
              <a:t>The specific issue addressed by the project</a:t>
            </a:r>
          </a:p>
          <a:p>
            <a:pPr lvl="1">
              <a:spcBef>
                <a:spcPts val="0"/>
              </a:spcBef>
              <a:spcAft>
                <a:spcPts val="1200"/>
              </a:spcAft>
            </a:pPr>
            <a:r>
              <a:rPr lang="en-AU" dirty="0" smtClean="0"/>
              <a:t>Implications of the issue for the client </a:t>
            </a:r>
          </a:p>
          <a:p>
            <a:pPr>
              <a:spcBef>
                <a:spcPts val="0"/>
              </a:spcBef>
              <a:spcAft>
                <a:spcPts val="1200"/>
              </a:spcAft>
            </a:pPr>
            <a:r>
              <a:rPr lang="en-AU" dirty="0" smtClean="0"/>
              <a:t>2nd Element </a:t>
            </a:r>
            <a:r>
              <a:rPr lang="en-US" dirty="0" smtClean="0"/>
              <a:t>–</a:t>
            </a:r>
            <a:r>
              <a:rPr lang="en-AU" dirty="0" smtClean="0"/>
              <a:t> Background Information</a:t>
            </a:r>
          </a:p>
          <a:p>
            <a:pPr lvl="1">
              <a:spcBef>
                <a:spcPts val="0"/>
              </a:spcBef>
              <a:spcAft>
                <a:spcPts val="1200"/>
              </a:spcAft>
            </a:pPr>
            <a:r>
              <a:rPr lang="en-AU" dirty="0" smtClean="0"/>
              <a:t>Current Situation</a:t>
            </a:r>
          </a:p>
          <a:p>
            <a:pPr lvl="1">
              <a:spcBef>
                <a:spcPts val="0"/>
              </a:spcBef>
              <a:spcAft>
                <a:spcPts val="1200"/>
              </a:spcAft>
            </a:pPr>
            <a:r>
              <a:rPr lang="en-AU" dirty="0" smtClean="0"/>
              <a:t>History of the issue in the client enterprise</a:t>
            </a:r>
          </a:p>
          <a:p>
            <a:pPr lvl="1">
              <a:spcBef>
                <a:spcPts val="0"/>
              </a:spcBef>
              <a:spcAft>
                <a:spcPts val="1200"/>
              </a:spcAft>
            </a:pPr>
            <a:r>
              <a:rPr lang="en-AU" dirty="0" smtClean="0"/>
              <a:t>State of the art (from early literature review) </a:t>
            </a:r>
            <a:endParaRPr lang="en-US" dirty="0" smtClean="0"/>
          </a:p>
          <a:p>
            <a:pPr>
              <a:spcBef>
                <a:spcPts val="0"/>
              </a:spcBef>
              <a:spcAft>
                <a:spcPts val="1200"/>
              </a:spcAft>
            </a:pPr>
            <a:r>
              <a:rPr lang="en-AU" dirty="0" smtClean="0"/>
              <a:t>3rd Element </a:t>
            </a:r>
            <a:r>
              <a:rPr lang="en-US" dirty="0" smtClean="0"/>
              <a:t>–</a:t>
            </a:r>
            <a:r>
              <a:rPr lang="en-AU" dirty="0" smtClean="0"/>
              <a:t> Current and Future Environment</a:t>
            </a:r>
          </a:p>
          <a:p>
            <a:pPr lvl="1">
              <a:spcBef>
                <a:spcPts val="0"/>
              </a:spcBef>
              <a:spcAft>
                <a:spcPts val="1200"/>
              </a:spcAft>
            </a:pPr>
            <a:r>
              <a:rPr lang="en-AU" dirty="0" smtClean="0"/>
              <a:t>How does the environment affect the motivations and execution of the project</a:t>
            </a:r>
          </a:p>
          <a:p>
            <a:pPr lvl="1">
              <a:spcBef>
                <a:spcPts val="0"/>
              </a:spcBef>
              <a:spcAft>
                <a:spcPts val="1200"/>
              </a:spcAft>
            </a:pPr>
            <a:r>
              <a:rPr lang="en-AU" dirty="0" smtClean="0"/>
              <a:t>Changes that may affect the project </a:t>
            </a:r>
            <a:r>
              <a:rPr lang="en-US" dirty="0" smtClean="0"/>
              <a:t>–</a:t>
            </a:r>
            <a:r>
              <a:rPr lang="en-AU" dirty="0" smtClean="0"/>
              <a:t> Will new equipment or information become available? Is legislation changing? </a:t>
            </a:r>
            <a:endParaRPr lang="en-US" dirty="0" smtClean="0"/>
          </a:p>
          <a:p>
            <a:pPr lvl="1">
              <a:spcBef>
                <a:spcPts val="0"/>
              </a:spcBef>
              <a:spcAft>
                <a:spcPts val="1200"/>
              </a:spcAft>
            </a:pPr>
            <a:endParaRPr lang="en-US" dirty="0"/>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871800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AU" sz="3200" b="1" dirty="0" smtClean="0">
                <a:solidFill>
                  <a:schemeClr val="bg1"/>
                </a:solidFill>
                <a:latin typeface="Arial"/>
                <a:cs typeface="Arial"/>
              </a:rPr>
              <a:t>Objectives &amp; Benefits</a:t>
            </a:r>
            <a:endParaRPr lang="en-AU" sz="3200" b="1" dirty="0">
              <a:solidFill>
                <a:schemeClr val="bg1"/>
              </a:solidFill>
              <a:latin typeface="Arial"/>
              <a:cs typeface="Arial"/>
            </a:endParaRPr>
          </a:p>
        </p:txBody>
      </p:sp>
      <p:sp>
        <p:nvSpPr>
          <p:cNvPr id="191491" name="Rectangle 3"/>
          <p:cNvSpPr>
            <a:spLocks noGrp="1" noChangeArrowheads="1"/>
          </p:cNvSpPr>
          <p:nvPr>
            <p:ph type="body" idx="1"/>
          </p:nvPr>
        </p:nvSpPr>
        <p:spPr>
          <a:xfrm>
            <a:off x="381000" y="1295400"/>
            <a:ext cx="8305800" cy="5410200"/>
          </a:xfrm>
        </p:spPr>
        <p:txBody>
          <a:bodyPr>
            <a:normAutofit lnSpcReduction="10000"/>
          </a:bodyPr>
          <a:lstStyle/>
          <a:p>
            <a:pPr>
              <a:spcBef>
                <a:spcPts val="0"/>
              </a:spcBef>
              <a:spcAft>
                <a:spcPts val="1200"/>
              </a:spcAft>
            </a:pPr>
            <a:r>
              <a:rPr lang="en-AU" dirty="0" smtClean="0"/>
              <a:t>1st Element </a:t>
            </a:r>
            <a:r>
              <a:rPr lang="en-US" dirty="0" smtClean="0"/>
              <a:t>–</a:t>
            </a:r>
            <a:r>
              <a:rPr lang="en-AU" dirty="0" smtClean="0"/>
              <a:t> Objectives</a:t>
            </a:r>
          </a:p>
          <a:p>
            <a:pPr lvl="1">
              <a:spcBef>
                <a:spcPts val="0"/>
              </a:spcBef>
              <a:spcAft>
                <a:spcPts val="1200"/>
              </a:spcAft>
            </a:pPr>
            <a:r>
              <a:rPr lang="en-AU" dirty="0" smtClean="0"/>
              <a:t>What are the specific objectives to be achieved by the project?  </a:t>
            </a:r>
          </a:p>
          <a:p>
            <a:pPr>
              <a:spcBef>
                <a:spcPts val="0"/>
              </a:spcBef>
              <a:spcAft>
                <a:spcPts val="1200"/>
              </a:spcAft>
            </a:pPr>
            <a:r>
              <a:rPr lang="en-AU" dirty="0" smtClean="0"/>
              <a:t>2nd Element </a:t>
            </a:r>
            <a:r>
              <a:rPr lang="en-US" dirty="0" smtClean="0"/>
              <a:t>–</a:t>
            </a:r>
            <a:r>
              <a:rPr lang="en-AU" dirty="0" smtClean="0"/>
              <a:t> Benefits Analysis</a:t>
            </a:r>
          </a:p>
          <a:p>
            <a:pPr lvl="1">
              <a:spcBef>
                <a:spcPts val="0"/>
              </a:spcBef>
              <a:spcAft>
                <a:spcPts val="1200"/>
              </a:spcAft>
            </a:pPr>
            <a:r>
              <a:rPr lang="en-AU" dirty="0" smtClean="0"/>
              <a:t>Describe the business value realised by the client through the implementation of the deliverables</a:t>
            </a:r>
          </a:p>
          <a:p>
            <a:pPr lvl="2">
              <a:spcBef>
                <a:spcPts val="0"/>
              </a:spcBef>
              <a:spcAft>
                <a:spcPts val="1200"/>
              </a:spcAft>
            </a:pPr>
            <a:r>
              <a:rPr lang="en-AU" dirty="0" smtClean="0"/>
              <a:t>Financial consequences</a:t>
            </a:r>
          </a:p>
          <a:p>
            <a:pPr lvl="2">
              <a:spcBef>
                <a:spcPts val="0"/>
              </a:spcBef>
              <a:spcAft>
                <a:spcPts val="1200"/>
              </a:spcAft>
            </a:pPr>
            <a:r>
              <a:rPr lang="en-AU" dirty="0" smtClean="0"/>
              <a:t>EH&amp;S improvements</a:t>
            </a:r>
          </a:p>
          <a:p>
            <a:pPr lvl="2">
              <a:spcBef>
                <a:spcPts val="0"/>
              </a:spcBef>
              <a:spcAft>
                <a:spcPts val="1200"/>
              </a:spcAft>
            </a:pPr>
            <a:r>
              <a:rPr lang="en-AU" dirty="0" smtClean="0"/>
              <a:t>Improvements in </a:t>
            </a:r>
            <a:r>
              <a:rPr lang="en-AU" dirty="0" err="1" smtClean="0"/>
              <a:t>KPIs</a:t>
            </a:r>
            <a:endParaRPr lang="en-AU" dirty="0" smtClean="0"/>
          </a:p>
          <a:p>
            <a:pPr lvl="2">
              <a:spcBef>
                <a:spcPts val="0"/>
              </a:spcBef>
              <a:spcAft>
                <a:spcPts val="1200"/>
              </a:spcAft>
            </a:pPr>
            <a:r>
              <a:rPr lang="en-AU" dirty="0" smtClean="0"/>
              <a:t>Policy formulation</a:t>
            </a:r>
          </a:p>
          <a:p>
            <a:pPr lvl="1">
              <a:spcBef>
                <a:spcPts val="0"/>
              </a:spcBef>
              <a:spcAft>
                <a:spcPts val="1200"/>
              </a:spcAft>
            </a:pPr>
            <a:endParaRPr lang="en-US" dirty="0"/>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937761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217"/>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AU" sz="3200" b="1" dirty="0" smtClean="0">
                <a:solidFill>
                  <a:schemeClr val="bg1"/>
                </a:solidFill>
                <a:latin typeface="Arial"/>
                <a:cs typeface="Arial"/>
              </a:rPr>
              <a:t>The Mission of the CEED Program</a:t>
            </a:r>
            <a:endParaRPr lang="en-AU" sz="3200" b="1" dirty="0">
              <a:solidFill>
                <a:schemeClr val="bg1"/>
              </a:solidFill>
              <a:latin typeface="Arial"/>
              <a:cs typeface="Arial"/>
            </a:endParaRPr>
          </a:p>
        </p:txBody>
      </p:sp>
      <p:sp>
        <p:nvSpPr>
          <p:cNvPr id="6" name="Rectangle 5"/>
          <p:cNvSpPr/>
          <p:nvPr/>
        </p:nvSpPr>
        <p:spPr>
          <a:xfrm>
            <a:off x="0" y="1046335"/>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34" name="Content Placeholder 2"/>
          <p:cNvSpPr>
            <a:spLocks noGrp="1"/>
          </p:cNvSpPr>
          <p:nvPr>
            <p:ph idx="1"/>
          </p:nvPr>
        </p:nvSpPr>
        <p:spPr>
          <a:xfrm>
            <a:off x="457200" y="1484784"/>
            <a:ext cx="5698976" cy="5184576"/>
          </a:xfrm>
        </p:spPr>
        <p:txBody>
          <a:bodyPr>
            <a:normAutofit lnSpcReduction="10000"/>
          </a:bodyPr>
          <a:lstStyle/>
          <a:p>
            <a:pPr>
              <a:spcBef>
                <a:spcPts val="0"/>
              </a:spcBef>
              <a:spcAft>
                <a:spcPts val="600"/>
              </a:spcAft>
              <a:buSzPct val="50000"/>
              <a:buFont typeface="Wingdings" charset="2"/>
              <a:buChar char="u"/>
            </a:pPr>
            <a:r>
              <a:rPr lang="en-US" sz="2000" dirty="0">
                <a:solidFill>
                  <a:prstClr val="black"/>
                </a:solidFill>
              </a:rPr>
              <a:t>To provide students with the opportunity to undertake research projects dealing with real industry issues.</a:t>
            </a:r>
          </a:p>
          <a:p>
            <a:pPr>
              <a:spcBef>
                <a:spcPts val="0"/>
              </a:spcBef>
              <a:spcAft>
                <a:spcPts val="600"/>
              </a:spcAft>
              <a:buSzPct val="50000"/>
              <a:buFont typeface="Wingdings" charset="2"/>
              <a:buChar char="u"/>
            </a:pPr>
            <a:r>
              <a:rPr lang="en-US" sz="2000" dirty="0">
                <a:solidFill>
                  <a:prstClr val="black"/>
                </a:solidFill>
              </a:rPr>
              <a:t>To provide students with experience in a professional environment, preparing them for the transition to graduate roles.</a:t>
            </a:r>
          </a:p>
          <a:p>
            <a:pPr>
              <a:spcBef>
                <a:spcPts val="0"/>
              </a:spcBef>
              <a:spcAft>
                <a:spcPts val="600"/>
              </a:spcAft>
              <a:buSzPct val="50000"/>
              <a:buFont typeface="Wingdings" charset="2"/>
              <a:buChar char="u"/>
            </a:pPr>
            <a:r>
              <a:rPr lang="en-US" sz="2000" dirty="0">
                <a:solidFill>
                  <a:prstClr val="black"/>
                </a:solidFill>
              </a:rPr>
              <a:t>To develop the professional skills of our </a:t>
            </a:r>
            <a:r>
              <a:rPr lang="en-US" sz="2000" dirty="0" smtClean="0">
                <a:solidFill>
                  <a:prstClr val="black"/>
                </a:solidFill>
              </a:rPr>
              <a:t>students, and prepare them for </a:t>
            </a:r>
            <a:r>
              <a:rPr lang="en-US" sz="2000" dirty="0"/>
              <a:t>working under the constraints and conditions experienced in professional environments</a:t>
            </a:r>
            <a:endParaRPr lang="en-US" sz="2000" dirty="0">
              <a:solidFill>
                <a:prstClr val="black"/>
              </a:solidFill>
            </a:endParaRPr>
          </a:p>
          <a:p>
            <a:pPr>
              <a:spcBef>
                <a:spcPts val="0"/>
              </a:spcBef>
              <a:spcAft>
                <a:spcPts val="600"/>
              </a:spcAft>
              <a:buSzPct val="50000"/>
              <a:buFont typeface="Wingdings" charset="2"/>
              <a:buChar char="u"/>
            </a:pPr>
            <a:r>
              <a:rPr lang="en-US" sz="2000" dirty="0">
                <a:solidFill>
                  <a:prstClr val="black"/>
                </a:solidFill>
              </a:rPr>
              <a:t>To engage industry with UWA, demonstrating the benefits of applied research, laying the foundation for deeper engagement.</a:t>
            </a:r>
          </a:p>
          <a:p>
            <a:pPr>
              <a:spcBef>
                <a:spcPts val="0"/>
              </a:spcBef>
              <a:spcAft>
                <a:spcPts val="600"/>
              </a:spcAft>
              <a:buSzPct val="50000"/>
              <a:buFont typeface="Wingdings" charset="2"/>
              <a:buChar char="u"/>
            </a:pPr>
            <a:r>
              <a:rPr lang="en-US" sz="2000" dirty="0">
                <a:solidFill>
                  <a:prstClr val="black"/>
                </a:solidFill>
              </a:rPr>
              <a:t>To engage our academic staff with industry, both raising their profile and exposing them to current industry priorities</a:t>
            </a:r>
            <a:r>
              <a:rPr lang="en-US" sz="2000" dirty="0" smtClean="0">
                <a:solidFill>
                  <a:prstClr val="black"/>
                </a:solidFill>
              </a:rPr>
              <a:t>.</a:t>
            </a:r>
            <a:endParaRPr lang="en-US" sz="2000" dirty="0">
              <a:solidFill>
                <a:prstClr val="black"/>
              </a:solidFill>
            </a:endParaRPr>
          </a:p>
        </p:txBody>
      </p:sp>
      <p:pic>
        <p:nvPicPr>
          <p:cNvPr id="4" name="Picture 3" descr="PA021021.JPG"/>
          <p:cNvPicPr>
            <a:picLocks noChangeAspect="1"/>
          </p:cNvPicPr>
          <p:nvPr/>
        </p:nvPicPr>
        <p:blipFill rotWithShape="1">
          <a:blip r:embed="rId2">
            <a:extLst>
              <a:ext uri="{28A0092B-C50C-407E-A947-70E740481C1C}">
                <a14:useLocalDpi xmlns:a14="http://schemas.microsoft.com/office/drawing/2010/main" val="0"/>
              </a:ext>
            </a:extLst>
          </a:blip>
          <a:srcRect l="36185" t="-140" r="21998" b="140"/>
          <a:stretch/>
        </p:blipFill>
        <p:spPr>
          <a:xfrm>
            <a:off x="6275703" y="1484784"/>
            <a:ext cx="2601039" cy="4968552"/>
          </a:xfrm>
          <a:prstGeom prst="rect">
            <a:avLst/>
          </a:prstGeom>
        </p:spPr>
      </p:pic>
    </p:spTree>
    <p:extLst>
      <p:ext uri="{BB962C8B-B14F-4D97-AF65-F5344CB8AC3E}">
        <p14:creationId xmlns:p14="http://schemas.microsoft.com/office/powerpoint/2010/main" val="39658690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AU" sz="3200" b="1" dirty="0" smtClean="0">
                <a:solidFill>
                  <a:schemeClr val="bg1"/>
                </a:solidFill>
                <a:latin typeface="Arial"/>
                <a:cs typeface="Arial"/>
              </a:rPr>
              <a:t>Execution - Methodology</a:t>
            </a:r>
            <a:endParaRPr lang="en-AU" sz="3200" b="1" dirty="0">
              <a:solidFill>
                <a:schemeClr val="bg1"/>
              </a:solidFill>
              <a:latin typeface="Arial"/>
              <a:cs typeface="Arial"/>
            </a:endParaRPr>
          </a:p>
        </p:txBody>
      </p:sp>
      <p:sp>
        <p:nvSpPr>
          <p:cNvPr id="191491" name="Rectangle 3"/>
          <p:cNvSpPr>
            <a:spLocks noGrp="1" noChangeArrowheads="1"/>
          </p:cNvSpPr>
          <p:nvPr>
            <p:ph type="body" idx="1"/>
          </p:nvPr>
        </p:nvSpPr>
        <p:spPr>
          <a:xfrm>
            <a:off x="312076" y="1219200"/>
            <a:ext cx="8534400" cy="5638800"/>
          </a:xfrm>
        </p:spPr>
        <p:txBody>
          <a:bodyPr>
            <a:normAutofit fontScale="85000" lnSpcReduction="20000"/>
          </a:bodyPr>
          <a:lstStyle/>
          <a:p>
            <a:pPr>
              <a:spcAft>
                <a:spcPts val="0"/>
              </a:spcAft>
            </a:pPr>
            <a:r>
              <a:rPr lang="en-AU" dirty="0" smtClean="0"/>
              <a:t>The methodology sets out the process by which the objectives will be accomplished </a:t>
            </a:r>
          </a:p>
          <a:p>
            <a:pPr>
              <a:spcAft>
                <a:spcPts val="0"/>
              </a:spcAft>
            </a:pPr>
            <a:r>
              <a:rPr lang="en-AU" dirty="0" smtClean="0"/>
              <a:t>Break down the project into specific tasks, and describe the approach that will be taken to accomplishing each.</a:t>
            </a:r>
            <a:endParaRPr lang="en-US" dirty="0" smtClean="0"/>
          </a:p>
          <a:p>
            <a:pPr lvl="1">
              <a:spcAft>
                <a:spcPts val="0"/>
              </a:spcAft>
            </a:pPr>
            <a:r>
              <a:rPr lang="en-AU" dirty="0" smtClean="0"/>
              <a:t>Experimental/Field tasks: describe equipment and techniques </a:t>
            </a:r>
          </a:p>
          <a:p>
            <a:pPr lvl="1">
              <a:spcAft>
                <a:spcPts val="0"/>
              </a:spcAft>
            </a:pPr>
            <a:r>
              <a:rPr lang="en-AU" dirty="0" smtClean="0"/>
              <a:t>Modelling tasks: identify software and computing resources </a:t>
            </a:r>
          </a:p>
          <a:p>
            <a:pPr lvl="1">
              <a:spcAft>
                <a:spcPts val="0"/>
              </a:spcAft>
            </a:pPr>
            <a:r>
              <a:rPr lang="en-AU" dirty="0" smtClean="0"/>
              <a:t>Theoretical tasks: identify approaches under consideration </a:t>
            </a:r>
          </a:p>
          <a:p>
            <a:pPr lvl="1">
              <a:spcAft>
                <a:spcPts val="0"/>
              </a:spcAft>
            </a:pPr>
            <a:r>
              <a:rPr lang="en-AU" dirty="0" smtClean="0"/>
              <a:t>Design tasks: identify tools or approaches</a:t>
            </a:r>
          </a:p>
          <a:p>
            <a:pPr lvl="1">
              <a:spcAft>
                <a:spcPts val="0"/>
              </a:spcAft>
            </a:pPr>
            <a:r>
              <a:rPr lang="en-AU" dirty="0" smtClean="0"/>
              <a:t>Financial tasks: describe tools and analytical techniques </a:t>
            </a:r>
          </a:p>
          <a:p>
            <a:pPr lvl="1">
              <a:spcAft>
                <a:spcPts val="0"/>
              </a:spcAft>
            </a:pPr>
            <a:r>
              <a:rPr lang="en-AU" dirty="0" smtClean="0"/>
              <a:t>Survey Tasks: describe approach and target populations</a:t>
            </a:r>
            <a:endParaRPr lang="en-US" dirty="0" smtClean="0"/>
          </a:p>
          <a:p>
            <a:pPr>
              <a:spcAft>
                <a:spcPts val="0"/>
              </a:spcAft>
            </a:pPr>
            <a:r>
              <a:rPr lang="en-AU" dirty="0" smtClean="0"/>
              <a:t>Identify any constraints imposed on the methodology</a:t>
            </a:r>
          </a:p>
          <a:p>
            <a:pPr>
              <a:spcAft>
                <a:spcPts val="0"/>
              </a:spcAft>
            </a:pPr>
            <a:r>
              <a:rPr lang="en-AU" b="1" dirty="0" smtClean="0"/>
              <a:t>This is often the weakest element in poor briefs</a:t>
            </a:r>
          </a:p>
          <a:p>
            <a:pPr lvl="1">
              <a:spcAft>
                <a:spcPts val="0"/>
              </a:spcAft>
            </a:pPr>
            <a:r>
              <a:rPr lang="en-AU" b="1" dirty="0" smtClean="0"/>
              <a:t>You should provide specific detail </a:t>
            </a:r>
            <a:r>
              <a:rPr lang="en-US" b="1" dirty="0" smtClean="0"/>
              <a:t>–</a:t>
            </a:r>
            <a:r>
              <a:rPr lang="en-AU" b="1" dirty="0" smtClean="0"/>
              <a:t> vague ideas are not enough. Careful planning is critical</a:t>
            </a:r>
          </a:p>
          <a:p>
            <a:pPr lvl="1">
              <a:spcAft>
                <a:spcPts val="0"/>
              </a:spcAft>
              <a:buNone/>
            </a:pPr>
            <a:endParaRPr lang="en-US" dirty="0"/>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41229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Execution - Timeline</a:t>
            </a:r>
            <a:endParaRPr lang="en-AU" sz="3200" b="1" dirty="0">
              <a:solidFill>
                <a:schemeClr val="bg1"/>
              </a:solidFill>
              <a:latin typeface="Arial"/>
              <a:cs typeface="Arial"/>
            </a:endParaRPr>
          </a:p>
        </p:txBody>
      </p:sp>
      <p:sp>
        <p:nvSpPr>
          <p:cNvPr id="191491" name="Rectangle 3"/>
          <p:cNvSpPr>
            <a:spLocks noGrp="1" noChangeArrowheads="1"/>
          </p:cNvSpPr>
          <p:nvPr>
            <p:ph type="body" idx="1"/>
          </p:nvPr>
        </p:nvSpPr>
        <p:spPr>
          <a:xfrm>
            <a:off x="457200" y="1450115"/>
            <a:ext cx="8153400" cy="5334000"/>
          </a:xfrm>
        </p:spPr>
        <p:txBody>
          <a:bodyPr>
            <a:normAutofit fontScale="85000" lnSpcReduction="10000"/>
          </a:bodyPr>
          <a:lstStyle/>
          <a:p>
            <a:pPr marL="263525" indent="-263525" eaLnBrk="1" hangingPunct="1">
              <a:spcBef>
                <a:spcPts val="0"/>
              </a:spcBef>
              <a:spcAft>
                <a:spcPts val="600"/>
              </a:spcAft>
            </a:pPr>
            <a:r>
              <a:rPr lang="en-GB" dirty="0" smtClean="0"/>
              <a:t>Scheduling the project elements is an essential part of research plan development</a:t>
            </a:r>
          </a:p>
          <a:p>
            <a:pPr marL="263525" indent="-263525" eaLnBrk="1" hangingPunct="1">
              <a:spcBef>
                <a:spcPts val="0"/>
              </a:spcBef>
              <a:spcAft>
                <a:spcPts val="600"/>
              </a:spcAft>
            </a:pPr>
            <a:r>
              <a:rPr lang="en-GB" dirty="0" smtClean="0"/>
              <a:t>The timeline should be described in two distinct ways:</a:t>
            </a:r>
          </a:p>
          <a:p>
            <a:pPr marL="731837" lvl="1" indent="-263525">
              <a:spcBef>
                <a:spcPts val="0"/>
              </a:spcBef>
              <a:spcAft>
                <a:spcPts val="600"/>
              </a:spcAft>
            </a:pPr>
            <a:r>
              <a:rPr lang="en-GB" dirty="0" smtClean="0"/>
              <a:t>A Gantt chart is required</a:t>
            </a:r>
          </a:p>
          <a:p>
            <a:pPr marL="731837" lvl="1" indent="-263525">
              <a:spcBef>
                <a:spcPts val="0"/>
              </a:spcBef>
              <a:spcAft>
                <a:spcPts val="600"/>
              </a:spcAft>
            </a:pPr>
            <a:r>
              <a:rPr lang="en-GB" dirty="0" smtClean="0"/>
              <a:t>The key milestones should be listed and discussed</a:t>
            </a:r>
          </a:p>
          <a:p>
            <a:pPr marL="263525" indent="-263525" eaLnBrk="1" hangingPunct="1">
              <a:spcBef>
                <a:spcPts val="0"/>
              </a:spcBef>
              <a:spcAft>
                <a:spcPts val="600"/>
              </a:spcAft>
            </a:pPr>
            <a:r>
              <a:rPr lang="en-GB" dirty="0" smtClean="0"/>
              <a:t>Consider the following key questions;</a:t>
            </a:r>
          </a:p>
          <a:p>
            <a:pPr lvl="1" eaLnBrk="1" hangingPunct="1">
              <a:spcBef>
                <a:spcPts val="0"/>
              </a:spcBef>
              <a:spcAft>
                <a:spcPts val="600"/>
              </a:spcAft>
            </a:pPr>
            <a:r>
              <a:rPr lang="en-GB" sz="2400" dirty="0" smtClean="0"/>
              <a:t>How long will each task take?</a:t>
            </a:r>
          </a:p>
          <a:p>
            <a:pPr lvl="1" eaLnBrk="1" hangingPunct="1">
              <a:spcBef>
                <a:spcPts val="0"/>
              </a:spcBef>
              <a:spcAft>
                <a:spcPts val="600"/>
              </a:spcAft>
            </a:pPr>
            <a:r>
              <a:rPr lang="en-GB" sz="2400" dirty="0" smtClean="0"/>
              <a:t>How variable is the predicted time for each task?</a:t>
            </a:r>
          </a:p>
          <a:p>
            <a:pPr lvl="1" eaLnBrk="1" hangingPunct="1">
              <a:spcBef>
                <a:spcPts val="0"/>
              </a:spcBef>
              <a:spcAft>
                <a:spcPts val="600"/>
              </a:spcAft>
            </a:pPr>
            <a:r>
              <a:rPr lang="en-GB" sz="2400" dirty="0" smtClean="0"/>
              <a:t>Which tasks can be done concurrently?</a:t>
            </a:r>
          </a:p>
          <a:p>
            <a:pPr lvl="1" eaLnBrk="1" hangingPunct="1">
              <a:spcBef>
                <a:spcPts val="0"/>
              </a:spcBef>
              <a:spcAft>
                <a:spcPts val="600"/>
              </a:spcAft>
            </a:pPr>
            <a:r>
              <a:rPr lang="en-GB" sz="2400" dirty="0" smtClean="0"/>
              <a:t>Which tasks have prerequisites?</a:t>
            </a:r>
          </a:p>
          <a:p>
            <a:pPr lvl="1" eaLnBrk="1" hangingPunct="1">
              <a:spcBef>
                <a:spcPts val="0"/>
              </a:spcBef>
              <a:spcAft>
                <a:spcPts val="600"/>
              </a:spcAft>
            </a:pPr>
            <a:r>
              <a:rPr lang="en-GB" sz="2400" dirty="0" smtClean="0"/>
              <a:t>Which tasks lie on the critical path?</a:t>
            </a:r>
          </a:p>
          <a:p>
            <a:pPr marL="263525" indent="-263525" eaLnBrk="1" hangingPunct="1">
              <a:spcBef>
                <a:spcPts val="0"/>
              </a:spcBef>
              <a:spcAft>
                <a:spcPts val="600"/>
              </a:spcAft>
            </a:pPr>
            <a:r>
              <a:rPr lang="en-GB" dirty="0" smtClean="0"/>
              <a:t>Discuss any key constraints on the proposed timeline</a:t>
            </a:r>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845401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Execution </a:t>
            </a:r>
            <a:r>
              <a:rPr lang="en-US" sz="3200" b="1" dirty="0" smtClean="0"/>
              <a:t>– Gantt Chart</a:t>
            </a:r>
            <a:endParaRPr lang="en-AU" sz="3200" b="1" dirty="0">
              <a:solidFill>
                <a:schemeClr val="bg1"/>
              </a:solidFill>
              <a:latin typeface="Arial"/>
              <a:cs typeface="Arial"/>
            </a:endParaRPr>
          </a:p>
        </p:txBody>
      </p:sp>
      <p:pic>
        <p:nvPicPr>
          <p:cNvPr id="3" name="Picture 2" descr="projwb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1340767"/>
            <a:ext cx="8208912" cy="5405085"/>
          </a:xfrm>
          <a:prstGeom prst="rect">
            <a:avLst/>
          </a:prstGeom>
        </p:spPr>
      </p:pic>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861063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Exercise – Gantt Chart</a:t>
            </a:r>
            <a:endParaRPr lang="en-AU" sz="3200" b="1" dirty="0">
              <a:solidFill>
                <a:schemeClr val="bg1"/>
              </a:solidFill>
              <a:latin typeface="Arial"/>
              <a:cs typeface="Arial"/>
            </a:endParaRPr>
          </a:p>
        </p:txBody>
      </p:sp>
      <p:sp>
        <p:nvSpPr>
          <p:cNvPr id="44034" name="Content Placeholder 2"/>
          <p:cNvSpPr>
            <a:spLocks noGrp="1"/>
          </p:cNvSpPr>
          <p:nvPr>
            <p:ph idx="1"/>
          </p:nvPr>
        </p:nvSpPr>
        <p:spPr>
          <a:xfrm>
            <a:off x="457200" y="1295400"/>
            <a:ext cx="7924800" cy="5410200"/>
          </a:xfrm>
        </p:spPr>
        <p:txBody>
          <a:bodyPr/>
          <a:lstStyle/>
          <a:p>
            <a:pPr eaLnBrk="1" hangingPunct="1">
              <a:spcAft>
                <a:spcPts val="1800"/>
              </a:spcAft>
            </a:pPr>
            <a:r>
              <a:rPr lang="en-US" dirty="0" smtClean="0"/>
              <a:t>Prepare a Gantt chart for your project</a:t>
            </a:r>
          </a:p>
          <a:p>
            <a:pPr lvl="1" eaLnBrk="1" hangingPunct="1">
              <a:spcAft>
                <a:spcPts val="1800"/>
              </a:spcAft>
            </a:pPr>
            <a:r>
              <a:rPr lang="en-US" dirty="0" smtClean="0"/>
              <a:t>Working individually, break down the project into tasks with identifiable outcomes and lengths.</a:t>
            </a:r>
          </a:p>
          <a:p>
            <a:pPr lvl="1" eaLnBrk="1" hangingPunct="1">
              <a:spcAft>
                <a:spcPts val="1800"/>
              </a:spcAft>
            </a:pPr>
            <a:r>
              <a:rPr lang="en-US" dirty="0" smtClean="0"/>
              <a:t>Draw up your Gantt Chart on the west wall whiteboards</a:t>
            </a:r>
          </a:p>
          <a:p>
            <a:pPr eaLnBrk="1" hangingPunct="1">
              <a:spcAft>
                <a:spcPts val="1800"/>
              </a:spcAft>
            </a:pPr>
            <a:r>
              <a:rPr lang="en-US" dirty="0" smtClean="0"/>
              <a:t>The group will review and discuss the proposed timelines</a:t>
            </a:r>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07065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Execution - Resources</a:t>
            </a:r>
            <a:endParaRPr lang="en-AU" sz="3200" b="1" dirty="0">
              <a:solidFill>
                <a:schemeClr val="bg1"/>
              </a:solidFill>
              <a:latin typeface="Arial"/>
              <a:cs typeface="Arial"/>
            </a:endParaRPr>
          </a:p>
        </p:txBody>
      </p:sp>
      <p:sp>
        <p:nvSpPr>
          <p:cNvPr id="191491" name="Rectangle 3"/>
          <p:cNvSpPr>
            <a:spLocks noGrp="1" noChangeArrowheads="1"/>
          </p:cNvSpPr>
          <p:nvPr>
            <p:ph type="body" idx="1"/>
          </p:nvPr>
        </p:nvSpPr>
        <p:spPr>
          <a:xfrm>
            <a:off x="457200" y="1371600"/>
            <a:ext cx="8077200" cy="5334000"/>
          </a:xfrm>
        </p:spPr>
        <p:txBody>
          <a:bodyPr>
            <a:normAutofit fontScale="92500" lnSpcReduction="20000"/>
          </a:bodyPr>
          <a:lstStyle/>
          <a:p>
            <a:pPr>
              <a:spcAft>
                <a:spcPts val="600"/>
              </a:spcAft>
            </a:pPr>
            <a:r>
              <a:rPr lang="en-AU" dirty="0" smtClean="0"/>
              <a:t>Y</a:t>
            </a:r>
            <a:r>
              <a:rPr lang="en-US" dirty="0" err="1" smtClean="0"/>
              <a:t>o</a:t>
            </a:r>
            <a:r>
              <a:rPr lang="en-AU" dirty="0" err="1" smtClean="0"/>
              <a:t>u</a:t>
            </a:r>
            <a:r>
              <a:rPr lang="en-AU" dirty="0" smtClean="0"/>
              <a:t> MUST identify any resources needed to undertake the proposed methodology</a:t>
            </a:r>
          </a:p>
          <a:p>
            <a:pPr lvl="1">
              <a:spcAft>
                <a:spcPts val="600"/>
              </a:spcAft>
            </a:pPr>
            <a:r>
              <a:rPr lang="en-AU" dirty="0" smtClean="0"/>
              <a:t>Who will provide each resource (UWA or the client)?</a:t>
            </a:r>
          </a:p>
          <a:p>
            <a:pPr lvl="1">
              <a:spcAft>
                <a:spcPts val="600"/>
              </a:spcAft>
            </a:pPr>
            <a:r>
              <a:rPr lang="en-AU" dirty="0" smtClean="0"/>
              <a:t>Check with your supervisor and mentor to ensure that resources are available</a:t>
            </a:r>
          </a:p>
          <a:p>
            <a:pPr lvl="1">
              <a:spcAft>
                <a:spcPts val="600"/>
              </a:spcAft>
            </a:pPr>
            <a:r>
              <a:rPr lang="en-AU" dirty="0" smtClean="0"/>
              <a:t>Are the resources in place? If not, how long will it take to secure them?</a:t>
            </a:r>
          </a:p>
          <a:p>
            <a:pPr>
              <a:spcAft>
                <a:spcPts val="600"/>
              </a:spcAft>
            </a:pPr>
            <a:r>
              <a:rPr lang="en-AU" dirty="0" smtClean="0"/>
              <a:t>Provide a detailed break down of any anticipated costs.</a:t>
            </a:r>
            <a:endParaRPr lang="en-US" dirty="0" smtClean="0"/>
          </a:p>
          <a:p>
            <a:pPr lvl="1">
              <a:spcAft>
                <a:spcPts val="600"/>
              </a:spcAft>
            </a:pPr>
            <a:r>
              <a:rPr lang="en-AU" dirty="0" smtClean="0"/>
              <a:t>The client </a:t>
            </a:r>
            <a:r>
              <a:rPr lang="en-AU" b="1" dirty="0" smtClean="0"/>
              <a:t>must</a:t>
            </a:r>
            <a:r>
              <a:rPr lang="en-AU" dirty="0" smtClean="0"/>
              <a:t> agree in advance to any expenditure</a:t>
            </a:r>
          </a:p>
          <a:p>
            <a:pPr lvl="1">
              <a:spcAft>
                <a:spcPts val="600"/>
              </a:spcAft>
            </a:pPr>
            <a:r>
              <a:rPr lang="en-AU" dirty="0" smtClean="0"/>
              <a:t>Note any constraints imposed on expenditures (</a:t>
            </a:r>
            <a:r>
              <a:rPr lang="en-AU" dirty="0" err="1" smtClean="0"/>
              <a:t>ie</a:t>
            </a:r>
            <a:r>
              <a:rPr lang="en-AU" dirty="0" smtClean="0"/>
              <a:t> limit on total budget)</a:t>
            </a:r>
          </a:p>
          <a:p>
            <a:pPr lvl="1">
              <a:spcAft>
                <a:spcPts val="600"/>
              </a:spcAft>
            </a:pPr>
            <a:endParaRPr lang="en-AU" dirty="0" smtClean="0"/>
          </a:p>
          <a:p>
            <a:pPr lvl="1">
              <a:spcAft>
                <a:spcPts val="600"/>
              </a:spcAft>
              <a:buNone/>
            </a:pPr>
            <a:endParaRPr lang="en-US" dirty="0"/>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763471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Project Expenses</a:t>
            </a:r>
            <a:endParaRPr lang="en-AU" sz="3200" b="1" dirty="0">
              <a:solidFill>
                <a:schemeClr val="bg1"/>
              </a:solidFill>
              <a:latin typeface="Arial"/>
              <a:cs typeface="Arial"/>
            </a:endParaRPr>
          </a:p>
        </p:txBody>
      </p:sp>
      <p:sp>
        <p:nvSpPr>
          <p:cNvPr id="35841" name="Rectangle 3"/>
          <p:cNvSpPr>
            <a:spLocks noGrp="1" noChangeArrowheads="1"/>
          </p:cNvSpPr>
          <p:nvPr>
            <p:ph type="body" idx="1"/>
          </p:nvPr>
        </p:nvSpPr>
        <p:spPr>
          <a:xfrm>
            <a:off x="242754" y="1403641"/>
            <a:ext cx="5840018" cy="5029200"/>
          </a:xfrm>
        </p:spPr>
        <p:txBody>
          <a:bodyPr>
            <a:noAutofit/>
          </a:bodyPr>
          <a:lstStyle/>
          <a:p>
            <a:pPr eaLnBrk="1" hangingPunct="1">
              <a:spcBef>
                <a:spcPct val="0"/>
              </a:spcBef>
            </a:pPr>
            <a:r>
              <a:rPr lang="en-GB" sz="2200" dirty="0" smtClean="0"/>
              <a:t>The CEED Client entirely funds the project.</a:t>
            </a:r>
          </a:p>
          <a:p>
            <a:pPr eaLnBrk="1" hangingPunct="1">
              <a:spcBef>
                <a:spcPct val="0"/>
              </a:spcBef>
            </a:pPr>
            <a:r>
              <a:rPr lang="en-GB" sz="2200" dirty="0" smtClean="0"/>
              <a:t>You </a:t>
            </a:r>
            <a:r>
              <a:rPr lang="en-GB" sz="2200" u="sng" dirty="0" smtClean="0"/>
              <a:t>must</a:t>
            </a:r>
            <a:r>
              <a:rPr lang="en-GB" sz="2200" dirty="0" smtClean="0"/>
              <a:t> comply with the accounting needs and procedures of the Client and the University.</a:t>
            </a:r>
          </a:p>
          <a:p>
            <a:pPr eaLnBrk="1" hangingPunct="1">
              <a:spcBef>
                <a:spcPct val="0"/>
              </a:spcBef>
            </a:pPr>
            <a:r>
              <a:rPr lang="en-GB" sz="2200" dirty="0" smtClean="0"/>
              <a:t>Written approval must be secured </a:t>
            </a:r>
            <a:r>
              <a:rPr lang="en-GB" sz="2200" u="sng" dirty="0" smtClean="0"/>
              <a:t>before</a:t>
            </a:r>
            <a:r>
              <a:rPr lang="en-GB" sz="2200" dirty="0" smtClean="0"/>
              <a:t> </a:t>
            </a:r>
            <a:r>
              <a:rPr lang="en-GB" sz="2200" dirty="0" smtClean="0"/>
              <a:t>incurring any expenditure; the client will be under no obligation to pay if you do not.</a:t>
            </a:r>
          </a:p>
          <a:p>
            <a:pPr eaLnBrk="1" hangingPunct="1">
              <a:spcBef>
                <a:spcPct val="0"/>
              </a:spcBef>
            </a:pPr>
            <a:r>
              <a:rPr lang="en-GB" sz="2200" dirty="0" smtClean="0"/>
              <a:t>You are responsible for the financial management of the project (under the oversight of your Supervisor and Mentor). </a:t>
            </a:r>
            <a:r>
              <a:rPr lang="en-GB" sz="2200" b="1" dirty="0" smtClean="0"/>
              <a:t>Expenses must be reported monthly.</a:t>
            </a:r>
          </a:p>
          <a:p>
            <a:pPr eaLnBrk="1" hangingPunct="1">
              <a:spcBef>
                <a:spcPct val="0"/>
              </a:spcBef>
            </a:pPr>
            <a:r>
              <a:rPr lang="en-GB" sz="2200" dirty="0" smtClean="0"/>
              <a:t>Estimated Project </a:t>
            </a:r>
            <a:r>
              <a:rPr lang="en-GB" sz="2200" dirty="0" smtClean="0"/>
              <a:t>budget requirements should be set out in the project brief, and discussed with the client during the formulation of the project brief.</a:t>
            </a:r>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CEED.ProjectExpenses.2017.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319" y="2200910"/>
            <a:ext cx="2679025" cy="3791158"/>
          </a:xfrm>
          <a:prstGeom prst="rect">
            <a:avLst/>
          </a:prstGeom>
          <a:ln w="76200" cmpd="sng">
            <a:solidFill>
              <a:srgbClr val="CC9848"/>
            </a:solidFill>
          </a:ln>
        </p:spPr>
      </p:pic>
    </p:spTree>
    <p:extLst>
      <p:ext uri="{BB962C8B-B14F-4D97-AF65-F5344CB8AC3E}">
        <p14:creationId xmlns:p14="http://schemas.microsoft.com/office/powerpoint/2010/main" val="138230286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AU" sz="3200" b="1" dirty="0" smtClean="0">
                <a:solidFill>
                  <a:schemeClr val="bg1"/>
                </a:solidFill>
                <a:latin typeface="Arial"/>
                <a:cs typeface="Arial"/>
              </a:rPr>
              <a:t>Risk Management</a:t>
            </a:r>
            <a:endParaRPr lang="en-AU" sz="3200" b="1" dirty="0">
              <a:solidFill>
                <a:schemeClr val="bg1"/>
              </a:solidFill>
              <a:latin typeface="Arial"/>
              <a:cs typeface="Arial"/>
            </a:endParaRPr>
          </a:p>
        </p:txBody>
      </p:sp>
      <p:sp>
        <p:nvSpPr>
          <p:cNvPr id="191491" name="Rectangle 3"/>
          <p:cNvSpPr>
            <a:spLocks noGrp="1" noChangeArrowheads="1"/>
          </p:cNvSpPr>
          <p:nvPr>
            <p:ph type="body" idx="1"/>
          </p:nvPr>
        </p:nvSpPr>
        <p:spPr>
          <a:xfrm>
            <a:off x="457200" y="1295400"/>
            <a:ext cx="8382000" cy="5562600"/>
          </a:xfrm>
        </p:spPr>
        <p:txBody>
          <a:bodyPr>
            <a:normAutofit fontScale="85000" lnSpcReduction="20000"/>
          </a:bodyPr>
          <a:lstStyle/>
          <a:p>
            <a:pPr>
              <a:spcAft>
                <a:spcPts val="552"/>
              </a:spcAft>
            </a:pPr>
            <a:r>
              <a:rPr lang="en-AU" dirty="0" smtClean="0"/>
              <a:t>It’s essential that project managers understand potential problems, or “risks”, that may affect the project. They may then identify “risk management” strategies to eliminate or mitigate these risks.  </a:t>
            </a:r>
            <a:endParaRPr lang="en-US" dirty="0" smtClean="0"/>
          </a:p>
          <a:p>
            <a:pPr>
              <a:spcAft>
                <a:spcPts val="552"/>
              </a:spcAft>
            </a:pPr>
            <a:r>
              <a:rPr lang="en-AU" dirty="0" smtClean="0"/>
              <a:t>Risks are classified into four broad types:</a:t>
            </a:r>
          </a:p>
          <a:p>
            <a:pPr lvl="1">
              <a:spcAft>
                <a:spcPts val="552"/>
              </a:spcAft>
            </a:pPr>
            <a:r>
              <a:rPr lang="en-AU" dirty="0" smtClean="0"/>
              <a:t>Safety</a:t>
            </a:r>
          </a:p>
          <a:p>
            <a:pPr lvl="1">
              <a:spcAft>
                <a:spcPts val="552"/>
              </a:spcAft>
            </a:pPr>
            <a:r>
              <a:rPr lang="en-AU" dirty="0" smtClean="0"/>
              <a:t>Environmental</a:t>
            </a:r>
          </a:p>
          <a:p>
            <a:pPr lvl="1">
              <a:spcAft>
                <a:spcPts val="552"/>
              </a:spcAft>
            </a:pPr>
            <a:r>
              <a:rPr lang="en-AU" dirty="0" smtClean="0"/>
              <a:t>Financial</a:t>
            </a:r>
          </a:p>
          <a:p>
            <a:pPr lvl="1">
              <a:spcAft>
                <a:spcPts val="552"/>
              </a:spcAft>
            </a:pPr>
            <a:r>
              <a:rPr lang="en-AU" dirty="0" smtClean="0"/>
              <a:t>Project Outcomes</a:t>
            </a:r>
          </a:p>
          <a:p>
            <a:pPr>
              <a:spcAft>
                <a:spcPts val="552"/>
              </a:spcAft>
            </a:pPr>
            <a:r>
              <a:rPr lang="en-AU" dirty="0" smtClean="0"/>
              <a:t>Examples of each type of risk may be encountered in final year projects</a:t>
            </a:r>
          </a:p>
          <a:p>
            <a:pPr>
              <a:spcAft>
                <a:spcPts val="552"/>
              </a:spcAft>
            </a:pPr>
            <a:r>
              <a:rPr lang="en-AU" dirty="0" smtClean="0"/>
              <a:t>In your brief, you are required to provide a section addressing the various types of risk </a:t>
            </a:r>
          </a:p>
          <a:p>
            <a:pPr lvl="1">
              <a:spcAft>
                <a:spcPts val="552"/>
              </a:spcAft>
            </a:pPr>
            <a:endParaRPr lang="en-US" dirty="0" smtClean="0"/>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440457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Risk Management (cont.)</a:t>
            </a:r>
            <a:endParaRPr lang="en-AU" sz="3200" b="1" dirty="0">
              <a:solidFill>
                <a:schemeClr val="bg1"/>
              </a:solidFill>
              <a:latin typeface="Arial"/>
              <a:cs typeface="Arial"/>
            </a:endParaRPr>
          </a:p>
        </p:txBody>
      </p:sp>
      <p:sp>
        <p:nvSpPr>
          <p:cNvPr id="191491" name="Rectangle 3"/>
          <p:cNvSpPr>
            <a:spLocks noGrp="1" noChangeArrowheads="1"/>
          </p:cNvSpPr>
          <p:nvPr>
            <p:ph type="body" idx="1"/>
          </p:nvPr>
        </p:nvSpPr>
        <p:spPr>
          <a:xfrm>
            <a:off x="304800" y="1235948"/>
            <a:ext cx="8534400" cy="5410200"/>
          </a:xfrm>
        </p:spPr>
        <p:txBody>
          <a:bodyPr>
            <a:normAutofit fontScale="92500" lnSpcReduction="20000"/>
          </a:bodyPr>
          <a:lstStyle/>
          <a:p>
            <a:pPr>
              <a:spcAft>
                <a:spcPts val="552"/>
              </a:spcAft>
            </a:pPr>
            <a:r>
              <a:rPr lang="en-AU" dirty="0" smtClean="0"/>
              <a:t>Safety Risks;</a:t>
            </a:r>
            <a:endParaRPr lang="en-US" dirty="0" smtClean="0"/>
          </a:p>
          <a:p>
            <a:pPr lvl="1">
              <a:spcAft>
                <a:spcPts val="552"/>
              </a:spcAft>
            </a:pPr>
            <a:r>
              <a:rPr lang="en-US" sz="2000" dirty="0" smtClean="0"/>
              <a:t>include those events that could potentially cause injury or death (both to participants and to bystanders)</a:t>
            </a:r>
          </a:p>
          <a:p>
            <a:pPr lvl="1">
              <a:spcAft>
                <a:spcPts val="552"/>
              </a:spcAft>
            </a:pPr>
            <a:r>
              <a:rPr lang="en-US" sz="2000" dirty="0" smtClean="0"/>
              <a:t>Safety (and Environmental) risks should be documented in the project safety induction form, which MUST be included with the proposal</a:t>
            </a:r>
          </a:p>
          <a:p>
            <a:pPr>
              <a:spcAft>
                <a:spcPts val="552"/>
              </a:spcAft>
            </a:pPr>
            <a:r>
              <a:rPr lang="en-AU" dirty="0" smtClean="0"/>
              <a:t>Environmental Risks;</a:t>
            </a:r>
            <a:endParaRPr lang="en-US" dirty="0" smtClean="0"/>
          </a:p>
          <a:p>
            <a:pPr lvl="1">
              <a:spcAft>
                <a:spcPts val="552"/>
              </a:spcAft>
            </a:pPr>
            <a:r>
              <a:rPr lang="en-US" sz="2000" dirty="0" smtClean="0"/>
              <a:t>include those events that could cause damage to the environment (such as spills, waste, gas releases)</a:t>
            </a:r>
          </a:p>
          <a:p>
            <a:pPr>
              <a:spcAft>
                <a:spcPts val="552"/>
              </a:spcAft>
            </a:pPr>
            <a:r>
              <a:rPr lang="en-AU" dirty="0" smtClean="0"/>
              <a:t>Financial Risks;</a:t>
            </a:r>
            <a:endParaRPr lang="en-US" dirty="0" smtClean="0"/>
          </a:p>
          <a:p>
            <a:pPr lvl="1">
              <a:spcAft>
                <a:spcPts val="552"/>
              </a:spcAft>
            </a:pPr>
            <a:r>
              <a:rPr lang="en-US" sz="2000" dirty="0" smtClean="0"/>
              <a:t>Include blow-outs in the cost of activities or equipment, which may prevent project progress or hamper other operations</a:t>
            </a:r>
          </a:p>
          <a:p>
            <a:pPr>
              <a:spcAft>
                <a:spcPts val="552"/>
              </a:spcAft>
            </a:pPr>
            <a:r>
              <a:rPr lang="en-AU" dirty="0" smtClean="0"/>
              <a:t>Project Outcome Risks;</a:t>
            </a:r>
            <a:endParaRPr lang="en-US" dirty="0" smtClean="0"/>
          </a:p>
          <a:p>
            <a:pPr lvl="1">
              <a:spcAft>
                <a:spcPts val="552"/>
              </a:spcAft>
            </a:pPr>
            <a:r>
              <a:rPr lang="en-US" sz="2000" dirty="0" smtClean="0"/>
              <a:t>Include events that may adversely affect the successful completion of the project</a:t>
            </a:r>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992076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Risk Management (cont.)</a:t>
            </a:r>
            <a:endParaRPr lang="en-AU" sz="3200" b="1" dirty="0">
              <a:solidFill>
                <a:schemeClr val="bg1"/>
              </a:solidFill>
              <a:latin typeface="Arial"/>
              <a:cs typeface="Arial"/>
            </a:endParaRPr>
          </a:p>
        </p:txBody>
      </p:sp>
      <p:sp>
        <p:nvSpPr>
          <p:cNvPr id="191491" name="Rectangle 3"/>
          <p:cNvSpPr>
            <a:spLocks noGrp="1" noChangeArrowheads="1"/>
          </p:cNvSpPr>
          <p:nvPr>
            <p:ph type="body" idx="1"/>
          </p:nvPr>
        </p:nvSpPr>
        <p:spPr>
          <a:xfrm>
            <a:off x="304800" y="1212304"/>
            <a:ext cx="8534400" cy="5493295"/>
          </a:xfrm>
        </p:spPr>
        <p:txBody>
          <a:bodyPr>
            <a:normAutofit fontScale="92500" lnSpcReduction="20000"/>
          </a:bodyPr>
          <a:lstStyle/>
          <a:p>
            <a:pPr>
              <a:spcAft>
                <a:spcPts val="552"/>
              </a:spcAft>
            </a:pPr>
            <a:r>
              <a:rPr lang="en-AU" dirty="0" smtClean="0"/>
              <a:t>Risk management approaches could include;</a:t>
            </a:r>
            <a:endParaRPr lang="en-US" dirty="0" smtClean="0"/>
          </a:p>
          <a:p>
            <a:pPr lvl="1">
              <a:spcAft>
                <a:spcPts val="552"/>
              </a:spcAft>
            </a:pPr>
            <a:r>
              <a:rPr lang="en-AU" dirty="0" smtClean="0"/>
              <a:t>Developing alternate approaches to cover equipment loss</a:t>
            </a:r>
            <a:endParaRPr lang="en-US" dirty="0" smtClean="0"/>
          </a:p>
          <a:p>
            <a:pPr lvl="1">
              <a:spcAft>
                <a:spcPts val="552"/>
              </a:spcAft>
            </a:pPr>
            <a:r>
              <a:rPr lang="en-AU" dirty="0" smtClean="0"/>
              <a:t>Identifying strategies in the event that partner opts out</a:t>
            </a:r>
            <a:endParaRPr lang="en-US" dirty="0" smtClean="0"/>
          </a:p>
          <a:p>
            <a:pPr lvl="1">
              <a:spcAft>
                <a:spcPts val="552"/>
              </a:spcAft>
            </a:pPr>
            <a:r>
              <a:rPr lang="en-AU" dirty="0" smtClean="0"/>
              <a:t>Identifying alternate techniques.</a:t>
            </a:r>
            <a:endParaRPr lang="en-US" dirty="0" smtClean="0"/>
          </a:p>
          <a:p>
            <a:pPr lvl="1">
              <a:spcAft>
                <a:spcPts val="552"/>
              </a:spcAft>
            </a:pPr>
            <a:r>
              <a:rPr lang="en-AU" dirty="0" smtClean="0"/>
              <a:t>Developing strategies to ensure security of data.</a:t>
            </a:r>
            <a:r>
              <a:rPr lang="en-AU" b="1" dirty="0" smtClean="0"/>
              <a:t> </a:t>
            </a:r>
            <a:endParaRPr lang="en-US" dirty="0" smtClean="0"/>
          </a:p>
          <a:p>
            <a:pPr>
              <a:spcAft>
                <a:spcPts val="552"/>
              </a:spcAft>
            </a:pPr>
            <a:r>
              <a:rPr lang="en-AU" dirty="0" smtClean="0"/>
              <a:t>The brief </a:t>
            </a:r>
            <a:r>
              <a:rPr lang="en-AU" b="1" dirty="0" smtClean="0"/>
              <a:t>must</a:t>
            </a:r>
            <a:r>
              <a:rPr lang="en-AU" dirty="0" smtClean="0"/>
              <a:t> include a section on risk management. For each risk, you must provide;</a:t>
            </a:r>
            <a:endParaRPr lang="en-US" dirty="0" smtClean="0"/>
          </a:p>
          <a:p>
            <a:pPr lvl="1">
              <a:spcAft>
                <a:spcPts val="552"/>
              </a:spcAft>
            </a:pPr>
            <a:r>
              <a:rPr lang="en-AU" dirty="0" smtClean="0"/>
              <a:t>A brief description of the risk</a:t>
            </a:r>
            <a:endParaRPr lang="en-US" dirty="0" smtClean="0"/>
          </a:p>
          <a:p>
            <a:pPr lvl="1">
              <a:spcAft>
                <a:spcPts val="552"/>
              </a:spcAft>
            </a:pPr>
            <a:r>
              <a:rPr lang="en-AU" dirty="0" smtClean="0"/>
              <a:t>An assessment of the likelihood of the risk eventuating</a:t>
            </a:r>
            <a:endParaRPr lang="en-US" dirty="0" smtClean="0"/>
          </a:p>
          <a:p>
            <a:pPr lvl="1">
              <a:spcAft>
                <a:spcPts val="552"/>
              </a:spcAft>
            </a:pPr>
            <a:r>
              <a:rPr lang="en-AU" dirty="0" smtClean="0"/>
              <a:t>The consequences of the risk</a:t>
            </a:r>
            <a:endParaRPr lang="en-US" dirty="0" smtClean="0"/>
          </a:p>
          <a:p>
            <a:pPr lvl="1">
              <a:spcAft>
                <a:spcPts val="552"/>
              </a:spcAft>
            </a:pPr>
            <a:r>
              <a:rPr lang="en-AU" dirty="0" smtClean="0"/>
              <a:t>The management strategies to be adopted   </a:t>
            </a:r>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599572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Risk Management (cont.)</a:t>
            </a:r>
            <a:endParaRPr lang="en-AU" sz="3200" b="1" dirty="0">
              <a:solidFill>
                <a:schemeClr val="bg1"/>
              </a:solidFill>
              <a:latin typeface="Arial"/>
              <a:cs typeface="Arial"/>
            </a:endParaRPr>
          </a:p>
        </p:txBody>
      </p:sp>
      <p:sp>
        <p:nvSpPr>
          <p:cNvPr id="191491" name="Rectangle 3"/>
          <p:cNvSpPr>
            <a:spLocks noGrp="1" noChangeArrowheads="1"/>
          </p:cNvSpPr>
          <p:nvPr>
            <p:ph type="body" idx="1"/>
          </p:nvPr>
        </p:nvSpPr>
        <p:spPr>
          <a:xfrm>
            <a:off x="304800" y="1524000"/>
            <a:ext cx="8534400" cy="5181600"/>
          </a:xfrm>
        </p:spPr>
        <p:txBody>
          <a:bodyPr>
            <a:normAutofit fontScale="92500" lnSpcReduction="10000"/>
          </a:bodyPr>
          <a:lstStyle/>
          <a:p>
            <a:pPr>
              <a:spcAft>
                <a:spcPts val="552"/>
              </a:spcAft>
            </a:pPr>
            <a:r>
              <a:rPr lang="en-US" dirty="0" smtClean="0"/>
              <a:t>Note</a:t>
            </a:r>
            <a:r>
              <a:rPr lang="en-AU" dirty="0" smtClean="0"/>
              <a:t> – It is imperative that your risk management section only include significant </a:t>
            </a:r>
            <a:r>
              <a:rPr lang="en-AU" b="1" dirty="0" smtClean="0"/>
              <a:t>real</a:t>
            </a:r>
            <a:r>
              <a:rPr lang="en-AU" dirty="0" smtClean="0"/>
              <a:t> risks</a:t>
            </a:r>
            <a:r>
              <a:rPr lang="en-AU" b="1" dirty="0" smtClean="0"/>
              <a:t> </a:t>
            </a:r>
            <a:endParaRPr lang="en-US" dirty="0" smtClean="0"/>
          </a:p>
          <a:p>
            <a:pPr>
              <a:spcAft>
                <a:spcPts val="552"/>
              </a:spcAft>
            </a:pPr>
            <a:r>
              <a:rPr lang="en-AU" dirty="0" smtClean="0"/>
              <a:t>If there is no significant risk of a particular type, it is perfectly acceptable to clearly and simply state that there is no significant risk</a:t>
            </a:r>
          </a:p>
          <a:p>
            <a:pPr>
              <a:spcAft>
                <a:spcPts val="552"/>
              </a:spcAft>
            </a:pPr>
            <a:r>
              <a:rPr lang="en-AU" b="1" dirty="0" smtClean="0"/>
              <a:t>Do not invent risks just to pad out the risk management section. </a:t>
            </a:r>
          </a:p>
          <a:p>
            <a:pPr>
              <a:spcAft>
                <a:spcPts val="552"/>
              </a:spcAft>
            </a:pPr>
            <a:r>
              <a:rPr lang="en-AU" dirty="0" smtClean="0"/>
              <a:t>Each project will encounter different risks – but it is expected that all projects will be subject to risks to project outcomes.</a:t>
            </a:r>
          </a:p>
          <a:p>
            <a:pPr>
              <a:spcAft>
                <a:spcPts val="552"/>
              </a:spcAft>
            </a:pPr>
            <a:endParaRPr lang="en-US" b="1" dirty="0" smtClean="0"/>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337838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AU" sz="3200" b="1" dirty="0" smtClean="0">
                <a:solidFill>
                  <a:schemeClr val="bg1"/>
                </a:solidFill>
                <a:latin typeface="Arial"/>
                <a:cs typeface="Arial"/>
              </a:rPr>
              <a:t>28 Years of CEED</a:t>
            </a:r>
            <a:endParaRPr lang="en-AU" sz="3200" b="1" dirty="0">
              <a:solidFill>
                <a:schemeClr val="bg1"/>
              </a:solidFill>
              <a:latin typeface="Arial"/>
              <a:cs typeface="Arial"/>
            </a:endParaRPr>
          </a:p>
        </p:txBody>
      </p:sp>
      <p:pic>
        <p:nvPicPr>
          <p:cNvPr id="5" name="Picture 4"/>
          <p:cNvPicPr>
            <a:picLocks noChangeAspect="1"/>
          </p:cNvPicPr>
          <p:nvPr/>
        </p:nvPicPr>
        <p:blipFill rotWithShape="1">
          <a:blip r:embed="rId2"/>
          <a:srcRect l="616" t="454" r="15389" b="7740"/>
          <a:stretch/>
        </p:blipFill>
        <p:spPr>
          <a:xfrm>
            <a:off x="323528" y="1124744"/>
            <a:ext cx="2083679" cy="2952328"/>
          </a:xfrm>
          <a:prstGeom prst="rect">
            <a:avLst/>
          </a:prstGeom>
        </p:spPr>
      </p:pic>
      <p:pic>
        <p:nvPicPr>
          <p:cNvPr id="6" name="Picture 5" descr="IMG_3172.JPG"/>
          <p:cNvPicPr>
            <a:picLocks noChangeAspect="1"/>
          </p:cNvPicPr>
          <p:nvPr/>
        </p:nvPicPr>
        <p:blipFill rotWithShape="1">
          <a:blip r:embed="rId3">
            <a:extLst>
              <a:ext uri="{28A0092B-C50C-407E-A947-70E740481C1C}">
                <a14:useLocalDpi xmlns:a14="http://schemas.microsoft.com/office/drawing/2010/main" val="0"/>
              </a:ext>
            </a:extLst>
          </a:blip>
          <a:srcRect l="7533" r="25937"/>
          <a:stretch/>
        </p:blipFill>
        <p:spPr>
          <a:xfrm>
            <a:off x="323528" y="4243290"/>
            <a:ext cx="2088232" cy="2354062"/>
          </a:xfrm>
          <a:prstGeom prst="rect">
            <a:avLst/>
          </a:prstGeom>
        </p:spPr>
      </p:pic>
      <p:sp>
        <p:nvSpPr>
          <p:cNvPr id="8" name="Content Placeholder 2"/>
          <p:cNvSpPr>
            <a:spLocks noGrp="1"/>
          </p:cNvSpPr>
          <p:nvPr>
            <p:ph idx="1"/>
          </p:nvPr>
        </p:nvSpPr>
        <p:spPr>
          <a:xfrm>
            <a:off x="2613798" y="1341227"/>
            <a:ext cx="6408712" cy="5184576"/>
          </a:xfrm>
        </p:spPr>
        <p:txBody>
          <a:bodyPr/>
          <a:lstStyle/>
          <a:p>
            <a:pPr>
              <a:buSzPct val="100000"/>
            </a:pPr>
            <a:r>
              <a:rPr lang="en-US" sz="2000" dirty="0">
                <a:solidFill>
                  <a:prstClr val="black"/>
                </a:solidFill>
              </a:rPr>
              <a:t>The CEED concept originated at RMIT, and with federal government support CEED was founded at UWA (and several other universities) in 1989.</a:t>
            </a:r>
          </a:p>
          <a:p>
            <a:pPr>
              <a:buSzPct val="100000"/>
            </a:pPr>
            <a:r>
              <a:rPr lang="en-US" sz="2000" dirty="0">
                <a:solidFill>
                  <a:prstClr val="black"/>
                </a:solidFill>
              </a:rPr>
              <a:t>With the withdrawal of government funding, CEED at UWA became self sufficient, and is one of only three CEED programs that continue today.</a:t>
            </a:r>
          </a:p>
          <a:p>
            <a:pPr>
              <a:buSzPct val="100000"/>
            </a:pPr>
            <a:r>
              <a:rPr lang="en-US" sz="2000" dirty="0">
                <a:solidFill>
                  <a:prstClr val="black"/>
                </a:solidFill>
              </a:rPr>
              <a:t>The program was founded in </a:t>
            </a:r>
            <a:r>
              <a:rPr lang="en-US" sz="2000" dirty="0" err="1" smtClean="0">
                <a:solidFill>
                  <a:prstClr val="black"/>
                </a:solidFill>
              </a:rPr>
              <a:t>Mech</a:t>
            </a:r>
            <a:r>
              <a:rPr lang="en-US" sz="2000" dirty="0" smtClean="0">
                <a:solidFill>
                  <a:prstClr val="black"/>
                </a:solidFill>
              </a:rPr>
              <a:t> </a:t>
            </a:r>
            <a:r>
              <a:rPr lang="en-US" sz="2000" dirty="0">
                <a:solidFill>
                  <a:prstClr val="black"/>
                </a:solidFill>
              </a:rPr>
              <a:t>Engineering, expanding </a:t>
            </a:r>
            <a:r>
              <a:rPr lang="en-US" sz="2000" dirty="0" smtClean="0">
                <a:solidFill>
                  <a:prstClr val="black"/>
                </a:solidFill>
              </a:rPr>
              <a:t>over </a:t>
            </a:r>
            <a:r>
              <a:rPr lang="en-US" sz="2000" dirty="0">
                <a:solidFill>
                  <a:prstClr val="black"/>
                </a:solidFill>
              </a:rPr>
              <a:t>time to accommodate any discipline.</a:t>
            </a:r>
          </a:p>
          <a:p>
            <a:pPr>
              <a:buSzPct val="100000"/>
            </a:pPr>
            <a:r>
              <a:rPr lang="en-US" sz="2000" dirty="0">
                <a:solidFill>
                  <a:prstClr val="black"/>
                </a:solidFill>
              </a:rPr>
              <a:t>By the end of 2014 we will have completed over 450 CEED projects at UWA.</a:t>
            </a:r>
          </a:p>
          <a:p>
            <a:pPr>
              <a:buSzPct val="100000"/>
            </a:pPr>
            <a:r>
              <a:rPr lang="en-US" sz="2000" dirty="0">
                <a:solidFill>
                  <a:prstClr val="black"/>
                </a:solidFill>
              </a:rPr>
              <a:t>At present we typically complete 20-25 projects each year, representing (industry funded) research expenditures of ≈ $320,000 per annum</a:t>
            </a:r>
          </a:p>
          <a:p>
            <a:pPr eaLnBrk="1" hangingPunct="1">
              <a:spcAft>
                <a:spcPts val="1152"/>
              </a:spcAft>
              <a:buSzPct val="100000"/>
            </a:pPr>
            <a:r>
              <a:rPr lang="en-US" sz="2000" dirty="0" smtClean="0"/>
              <a:t>In several companies, CEED is aligned with their vacation and graduate hiring programs</a:t>
            </a:r>
          </a:p>
        </p:txBody>
      </p:sp>
      <p:sp>
        <p:nvSpPr>
          <p:cNvPr id="9" name="Rectangle 8"/>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75217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Confidentiality</a:t>
            </a:r>
            <a:endParaRPr lang="en-AU" sz="3200" b="1" dirty="0">
              <a:solidFill>
                <a:schemeClr val="bg1"/>
              </a:solidFill>
              <a:latin typeface="Arial"/>
              <a:cs typeface="Arial"/>
            </a:endParaRPr>
          </a:p>
        </p:txBody>
      </p:sp>
      <p:sp>
        <p:nvSpPr>
          <p:cNvPr id="191491" name="Rectangle 3"/>
          <p:cNvSpPr>
            <a:spLocks noGrp="1" noChangeArrowheads="1"/>
          </p:cNvSpPr>
          <p:nvPr>
            <p:ph type="body" idx="1"/>
          </p:nvPr>
        </p:nvSpPr>
        <p:spPr>
          <a:xfrm>
            <a:off x="457200" y="1196752"/>
            <a:ext cx="8229600" cy="5508848"/>
          </a:xfrm>
        </p:spPr>
        <p:txBody>
          <a:bodyPr>
            <a:normAutofit fontScale="85000" lnSpcReduction="10000"/>
          </a:bodyPr>
          <a:lstStyle/>
          <a:p>
            <a:pPr marL="174625" indent="-174625" eaLnBrk="1" hangingPunct="1">
              <a:spcBef>
                <a:spcPct val="0"/>
              </a:spcBef>
              <a:spcAft>
                <a:spcPts val="1200"/>
              </a:spcAft>
            </a:pPr>
            <a:r>
              <a:rPr lang="en-GB" dirty="0" smtClean="0"/>
              <a:t>Is any of the information that you will be handling confidential (for IP, commercial, or publicity reasons)?</a:t>
            </a:r>
          </a:p>
          <a:p>
            <a:pPr marL="174625" indent="-174625" eaLnBrk="1" hangingPunct="1">
              <a:spcBef>
                <a:spcPct val="0"/>
              </a:spcBef>
              <a:spcAft>
                <a:spcPts val="1200"/>
              </a:spcAft>
            </a:pPr>
            <a:r>
              <a:rPr lang="en-GB" dirty="0" smtClean="0"/>
              <a:t>What are the procedures for clearing papers, presentations and theses for publication/submission?</a:t>
            </a:r>
          </a:p>
          <a:p>
            <a:pPr marL="642937" lvl="1" indent="-174625" eaLnBrk="1" hangingPunct="1">
              <a:spcAft>
                <a:spcPts val="1200"/>
              </a:spcAft>
            </a:pPr>
            <a:r>
              <a:rPr lang="en-GB" dirty="0" smtClean="0"/>
              <a:t>How many weeks in advance must they be submitted for approval? </a:t>
            </a:r>
            <a:r>
              <a:rPr lang="en-GB" b="1" dirty="0" smtClean="0"/>
              <a:t>Note – for most companies, the process will take 3-4 weeks. Mentors are often unfamiliar with this – so take our word for it!</a:t>
            </a:r>
            <a:endParaRPr lang="en-GB" dirty="0" smtClean="0"/>
          </a:p>
          <a:p>
            <a:pPr marL="174625" indent="-174625" eaLnBrk="1" hangingPunct="1">
              <a:spcBef>
                <a:spcPct val="0"/>
              </a:spcBef>
              <a:spcAft>
                <a:spcPts val="1200"/>
              </a:spcAft>
            </a:pPr>
            <a:r>
              <a:rPr lang="en-GB" dirty="0" smtClean="0"/>
              <a:t>Will this thesis need to be held confidential? If so, why, and for how long?</a:t>
            </a:r>
          </a:p>
          <a:p>
            <a:pPr marL="0" indent="0" eaLnBrk="1" hangingPunct="1">
              <a:spcBef>
                <a:spcPct val="0"/>
              </a:spcBef>
              <a:spcAft>
                <a:spcPts val="1200"/>
              </a:spcAft>
              <a:buNone/>
            </a:pPr>
            <a:r>
              <a:rPr lang="en-GB" b="1" dirty="0" smtClean="0"/>
              <a:t>It is essential that confidentiality requirements and clearance procedures be set out clearly in the project brief</a:t>
            </a:r>
            <a:r>
              <a:rPr lang="en-GB" dirty="0" smtClean="0"/>
              <a:t>	</a:t>
            </a:r>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258080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Deliverables</a:t>
            </a:r>
            <a:endParaRPr lang="en-AU" sz="3200" b="1" dirty="0">
              <a:solidFill>
                <a:schemeClr val="bg1"/>
              </a:solidFill>
              <a:latin typeface="Arial"/>
              <a:cs typeface="Arial"/>
            </a:endParaRPr>
          </a:p>
        </p:txBody>
      </p:sp>
      <p:sp>
        <p:nvSpPr>
          <p:cNvPr id="191491" name="Rectangle 3"/>
          <p:cNvSpPr>
            <a:spLocks noGrp="1" noChangeArrowheads="1"/>
          </p:cNvSpPr>
          <p:nvPr>
            <p:ph type="body" idx="1"/>
          </p:nvPr>
        </p:nvSpPr>
        <p:spPr>
          <a:xfrm>
            <a:off x="457200" y="1477526"/>
            <a:ext cx="8229600" cy="5105400"/>
          </a:xfrm>
        </p:spPr>
        <p:txBody>
          <a:bodyPr>
            <a:normAutofit fontScale="92500" lnSpcReduction="10000"/>
          </a:bodyPr>
          <a:lstStyle/>
          <a:p>
            <a:pPr marL="174625" indent="-174625" eaLnBrk="1" hangingPunct="1">
              <a:spcBef>
                <a:spcPct val="0"/>
              </a:spcBef>
              <a:spcAft>
                <a:spcPts val="1200"/>
              </a:spcAft>
            </a:pPr>
            <a:r>
              <a:rPr lang="en-GB" dirty="0" smtClean="0"/>
              <a:t>List all deliverables, specifying the format they are to be delivered in.</a:t>
            </a:r>
          </a:p>
          <a:p>
            <a:pPr marL="174625" indent="-174625" eaLnBrk="1" hangingPunct="1">
              <a:spcBef>
                <a:spcPct val="0"/>
              </a:spcBef>
              <a:spcAft>
                <a:spcPts val="1200"/>
              </a:spcAft>
            </a:pPr>
            <a:r>
              <a:rPr lang="en-GB" dirty="0" smtClean="0"/>
              <a:t>Deliverables may include</a:t>
            </a:r>
          </a:p>
          <a:p>
            <a:pPr marL="642937" lvl="1" indent="-174625" eaLnBrk="1" hangingPunct="1">
              <a:spcAft>
                <a:spcPts val="1200"/>
              </a:spcAft>
            </a:pPr>
            <a:r>
              <a:rPr lang="en-GB" dirty="0" smtClean="0"/>
              <a:t>Project Report</a:t>
            </a:r>
          </a:p>
          <a:p>
            <a:pPr marL="642937" lvl="1" indent="-174625" eaLnBrk="1" hangingPunct="1">
              <a:spcAft>
                <a:spcPts val="1200"/>
              </a:spcAft>
            </a:pPr>
            <a:r>
              <a:rPr lang="en-GB" dirty="0" smtClean="0"/>
              <a:t>Software</a:t>
            </a:r>
          </a:p>
          <a:p>
            <a:pPr marL="642937" lvl="1" indent="-174625" eaLnBrk="1" hangingPunct="1">
              <a:spcAft>
                <a:spcPts val="1200"/>
              </a:spcAft>
            </a:pPr>
            <a:r>
              <a:rPr lang="en-GB" dirty="0" smtClean="0"/>
              <a:t>Experimental Rigs</a:t>
            </a:r>
          </a:p>
          <a:p>
            <a:pPr marL="642937" lvl="1" indent="-174625" eaLnBrk="1" hangingPunct="1">
              <a:spcAft>
                <a:spcPts val="1200"/>
              </a:spcAft>
            </a:pPr>
            <a:r>
              <a:rPr lang="en-GB" dirty="0" smtClean="0"/>
              <a:t>Manuals for Software and Experimental Rigs</a:t>
            </a:r>
          </a:p>
          <a:p>
            <a:pPr marL="642937" lvl="1" indent="-174625" eaLnBrk="1" hangingPunct="1">
              <a:spcAft>
                <a:spcPts val="1200"/>
              </a:spcAft>
            </a:pPr>
            <a:r>
              <a:rPr lang="en-GB" dirty="0" smtClean="0"/>
              <a:t>Implementation plans</a:t>
            </a:r>
          </a:p>
          <a:p>
            <a:pPr marL="642937" lvl="1" indent="-174625" eaLnBrk="1" hangingPunct="1">
              <a:spcAft>
                <a:spcPts val="1200"/>
              </a:spcAft>
            </a:pPr>
            <a:r>
              <a:rPr lang="en-GB" dirty="0" smtClean="0"/>
              <a:t>etc</a:t>
            </a:r>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439545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043607" y="102046"/>
            <a:ext cx="7232713" cy="639762"/>
          </a:xfrm>
        </p:spPr>
        <p:txBody>
          <a:bodyPr>
            <a:normAutofit fontScale="90000"/>
          </a:bodyPr>
          <a:lstStyle/>
          <a:p>
            <a:pPr eaLnBrk="1" hangingPunct="1"/>
            <a:r>
              <a:rPr lang="en-US" b="1" dirty="0" smtClean="0"/>
              <a:t>Project Brief </a:t>
            </a:r>
            <a:r>
              <a:rPr lang="en-US" b="1" dirty="0" smtClean="0"/>
              <a:t>Preparation Process</a:t>
            </a:r>
            <a:endParaRPr lang="en-US" b="1" dirty="0"/>
          </a:p>
        </p:txBody>
      </p:sp>
      <p:sp>
        <p:nvSpPr>
          <p:cNvPr id="3" name="Rectangle 2"/>
          <p:cNvSpPr/>
          <p:nvPr/>
        </p:nvSpPr>
        <p:spPr bwMode="auto">
          <a:xfrm>
            <a:off x="575556" y="908720"/>
            <a:ext cx="3600400" cy="504056"/>
          </a:xfrm>
          <a:prstGeom prst="rect">
            <a:avLst/>
          </a:prstGeom>
          <a:solidFill>
            <a:schemeClr val="bg1"/>
          </a:solidFill>
          <a:ln w="57150" cap="flat" cmpd="sng" algn="ctr">
            <a:solidFill>
              <a:srgbClr val="CC984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spcBef>
                <a:spcPts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Georgia" pitchFamily="-111" charset="0"/>
                <a:ea typeface="ＭＳ Ｐゴシック" pitchFamily="-111" charset="-128"/>
                <a:cs typeface="ＭＳ Ｐゴシック" pitchFamily="-111" charset="-128"/>
              </a:rPr>
              <a:t>Prepare First Draft</a:t>
            </a:r>
            <a:endParaRPr kumimoji="0" lang="en-US" sz="2000" b="0" i="0" u="none" strike="noStrike" cap="none" normalizeH="0" baseline="0" dirty="0">
              <a:ln>
                <a:noFill/>
              </a:ln>
              <a:solidFill>
                <a:schemeClr val="tx1"/>
              </a:solidFill>
              <a:effectLst/>
              <a:latin typeface="Georgia" pitchFamily="-111" charset="0"/>
              <a:ea typeface="ＭＳ Ｐゴシック" pitchFamily="-111" charset="-128"/>
              <a:cs typeface="ＭＳ Ｐゴシック" pitchFamily="-111" charset="-128"/>
            </a:endParaRPr>
          </a:p>
        </p:txBody>
      </p:sp>
      <p:sp>
        <p:nvSpPr>
          <p:cNvPr id="7" name="Rectangle 6"/>
          <p:cNvSpPr/>
          <p:nvPr/>
        </p:nvSpPr>
        <p:spPr bwMode="auto">
          <a:xfrm>
            <a:off x="431540" y="2060848"/>
            <a:ext cx="3888432" cy="720080"/>
          </a:xfrm>
          <a:prstGeom prst="rect">
            <a:avLst/>
          </a:prstGeom>
          <a:solidFill>
            <a:schemeClr val="bg1"/>
          </a:solidFill>
          <a:ln w="57150" cap="flat" cmpd="sng" algn="ctr">
            <a:solidFill>
              <a:srgbClr val="CC984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spcBef>
                <a:spcPts val="0"/>
              </a:spcBef>
              <a:spcAft>
                <a:spcPct val="0"/>
              </a:spcAft>
              <a:buClrTx/>
              <a:buSzTx/>
              <a:buFontTx/>
              <a:buNone/>
              <a:tabLst/>
            </a:pPr>
            <a:r>
              <a:rPr lang="en-US" sz="2000" dirty="0" smtClean="0">
                <a:latin typeface="Georgia" pitchFamily="-111" charset="0"/>
                <a:ea typeface="ＭＳ Ｐゴシック" pitchFamily="-111" charset="-128"/>
                <a:cs typeface="ＭＳ Ｐゴシック" pitchFamily="-111" charset="-128"/>
              </a:rPr>
              <a:t>Send Draft for Review:</a:t>
            </a:r>
          </a:p>
          <a:p>
            <a:pPr marL="0" marR="0" indent="0" algn="ctr" defTabSz="914400" rtl="0" eaLnBrk="0" fontAlgn="base" latinLnBrk="0" hangingPunct="0">
              <a:spcBef>
                <a:spcPts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Georgia" pitchFamily="-111" charset="0"/>
                <a:ea typeface="ＭＳ Ｐゴシック" pitchFamily="-111" charset="-128"/>
                <a:cs typeface="ＭＳ Ｐゴシック" pitchFamily="-111" charset="-128"/>
              </a:rPr>
              <a:t>Supervisor,</a:t>
            </a:r>
            <a:r>
              <a:rPr kumimoji="0" lang="en-US" sz="1800" b="0" i="0" u="none" strike="noStrike" cap="none" normalizeH="0" dirty="0" smtClean="0">
                <a:ln>
                  <a:noFill/>
                </a:ln>
                <a:solidFill>
                  <a:schemeClr val="tx1"/>
                </a:solidFill>
                <a:effectLst/>
                <a:latin typeface="Georgia" pitchFamily="-111" charset="0"/>
                <a:ea typeface="ＭＳ Ｐゴシック" pitchFamily="-111" charset="-128"/>
                <a:cs typeface="ＭＳ Ｐゴシック" pitchFamily="-111" charset="-128"/>
              </a:rPr>
              <a:t> </a:t>
            </a:r>
            <a:r>
              <a:rPr lang="en-US" sz="1800" dirty="0" smtClean="0">
                <a:latin typeface="Georgia" pitchFamily="-111" charset="0"/>
                <a:ea typeface="ＭＳ Ｐゴシック" pitchFamily="-111" charset="-128"/>
                <a:cs typeface="ＭＳ Ｐゴシック" pitchFamily="-111" charset="-128"/>
              </a:rPr>
              <a:t>Mentor, CEED Director</a:t>
            </a:r>
            <a:endParaRPr kumimoji="0" lang="en-US" sz="1800" b="0" i="0" u="none" strike="noStrike" cap="none" normalizeH="0" baseline="0" dirty="0">
              <a:ln>
                <a:noFill/>
              </a:ln>
              <a:solidFill>
                <a:schemeClr val="tx1"/>
              </a:solidFill>
              <a:effectLst/>
              <a:latin typeface="Georgia" pitchFamily="-111" charset="0"/>
              <a:ea typeface="ＭＳ Ｐゴシック" pitchFamily="-111" charset="-128"/>
              <a:cs typeface="ＭＳ Ｐゴシック" pitchFamily="-111" charset="-128"/>
            </a:endParaRPr>
          </a:p>
        </p:txBody>
      </p:sp>
      <p:sp>
        <p:nvSpPr>
          <p:cNvPr id="8" name="Rectangle 7"/>
          <p:cNvSpPr/>
          <p:nvPr/>
        </p:nvSpPr>
        <p:spPr bwMode="auto">
          <a:xfrm>
            <a:off x="395536" y="3284984"/>
            <a:ext cx="3960440" cy="504056"/>
          </a:xfrm>
          <a:prstGeom prst="rect">
            <a:avLst/>
          </a:prstGeom>
          <a:solidFill>
            <a:schemeClr val="bg1"/>
          </a:solidFill>
          <a:ln w="57150" cap="flat" cmpd="sng" algn="ctr">
            <a:solidFill>
              <a:srgbClr val="CC984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spcBef>
                <a:spcPts val="0"/>
              </a:spcBef>
              <a:spcAft>
                <a:spcPct val="0"/>
              </a:spcAft>
              <a:buClrTx/>
              <a:buSzTx/>
              <a:buFontTx/>
              <a:buNone/>
              <a:tabLst/>
            </a:pPr>
            <a:r>
              <a:rPr lang="en-US" sz="2000" dirty="0" smtClean="0">
                <a:latin typeface="Georgia" pitchFamily="-111" charset="0"/>
                <a:ea typeface="ＭＳ Ｐゴシック" pitchFamily="-111" charset="-128"/>
                <a:cs typeface="ＭＳ Ｐゴシック" pitchFamily="-111" charset="-128"/>
              </a:rPr>
              <a:t>Receive Feedback (from all)</a:t>
            </a:r>
            <a:endParaRPr kumimoji="0" lang="en-US" sz="2000" b="0" i="0" u="none" strike="noStrike" cap="none" normalizeH="0" baseline="0" dirty="0">
              <a:ln>
                <a:noFill/>
              </a:ln>
              <a:solidFill>
                <a:schemeClr val="tx1"/>
              </a:solidFill>
              <a:effectLst/>
              <a:latin typeface="Georgia" pitchFamily="-111" charset="0"/>
              <a:ea typeface="ＭＳ Ｐゴシック" pitchFamily="-111" charset="-128"/>
              <a:cs typeface="ＭＳ Ｐゴシック" pitchFamily="-111" charset="-128"/>
            </a:endParaRPr>
          </a:p>
        </p:txBody>
      </p:sp>
      <p:sp>
        <p:nvSpPr>
          <p:cNvPr id="9" name="Rectangle 8"/>
          <p:cNvSpPr/>
          <p:nvPr/>
        </p:nvSpPr>
        <p:spPr bwMode="auto">
          <a:xfrm>
            <a:off x="5076056" y="2204864"/>
            <a:ext cx="2520280" cy="792088"/>
          </a:xfrm>
          <a:prstGeom prst="rect">
            <a:avLst/>
          </a:prstGeom>
          <a:solidFill>
            <a:schemeClr val="bg1"/>
          </a:solidFill>
          <a:ln w="57150" cap="flat" cmpd="sng" algn="ctr">
            <a:solidFill>
              <a:srgbClr val="CC984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spcBef>
                <a:spcPts val="0"/>
              </a:spcBef>
              <a:spcAft>
                <a:spcPct val="0"/>
              </a:spcAft>
              <a:buClrTx/>
              <a:buSzTx/>
              <a:buFontTx/>
              <a:buNone/>
              <a:tabLst/>
            </a:pPr>
            <a:r>
              <a:rPr lang="en-US" sz="2000" dirty="0" smtClean="0">
                <a:latin typeface="Georgia" pitchFamily="-111" charset="0"/>
                <a:ea typeface="ＭＳ Ｐゴシック" pitchFamily="-111" charset="-128"/>
                <a:cs typeface="ＭＳ Ｐゴシック" pitchFamily="-111" charset="-128"/>
              </a:rPr>
              <a:t>Update Draft Based on Feedback</a:t>
            </a:r>
            <a:endParaRPr kumimoji="0" lang="en-US" sz="2000" b="0" i="0" u="none" strike="noStrike" cap="none" normalizeH="0" baseline="0" dirty="0">
              <a:ln>
                <a:noFill/>
              </a:ln>
              <a:solidFill>
                <a:schemeClr val="tx1"/>
              </a:solidFill>
              <a:effectLst/>
              <a:latin typeface="Georgia" pitchFamily="-111" charset="0"/>
              <a:ea typeface="ＭＳ Ｐゴシック" pitchFamily="-111" charset="-128"/>
              <a:cs typeface="ＭＳ Ｐゴシック" pitchFamily="-111" charset="-128"/>
            </a:endParaRPr>
          </a:p>
        </p:txBody>
      </p:sp>
      <p:sp>
        <p:nvSpPr>
          <p:cNvPr id="10" name="Rectangle 9"/>
          <p:cNvSpPr/>
          <p:nvPr/>
        </p:nvSpPr>
        <p:spPr bwMode="auto">
          <a:xfrm>
            <a:off x="539552" y="5013176"/>
            <a:ext cx="3672408" cy="504056"/>
          </a:xfrm>
          <a:prstGeom prst="rect">
            <a:avLst/>
          </a:prstGeom>
          <a:solidFill>
            <a:schemeClr val="bg1"/>
          </a:solidFill>
          <a:ln w="57150" cap="flat" cmpd="sng" algn="ctr">
            <a:solidFill>
              <a:srgbClr val="CC984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spcBef>
                <a:spcPts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Georgia" pitchFamily="-111" charset="0"/>
                <a:ea typeface="ＭＳ Ｐゴシック" pitchFamily="-111" charset="-128"/>
                <a:cs typeface="ＭＳ Ｐゴシック" pitchFamily="-111" charset="-128"/>
              </a:rPr>
              <a:t>Collect Signatures</a:t>
            </a:r>
            <a:endParaRPr kumimoji="0" lang="en-US" sz="2000" b="0" i="0" u="none" strike="noStrike" cap="none" normalizeH="0" baseline="0" dirty="0">
              <a:ln>
                <a:noFill/>
              </a:ln>
              <a:solidFill>
                <a:schemeClr val="tx1"/>
              </a:solidFill>
              <a:effectLst/>
              <a:latin typeface="Georgia" pitchFamily="-111" charset="0"/>
              <a:ea typeface="ＭＳ Ｐゴシック" pitchFamily="-111" charset="-128"/>
              <a:cs typeface="ＭＳ Ｐゴシック" pitchFamily="-111" charset="-128"/>
            </a:endParaRPr>
          </a:p>
        </p:txBody>
      </p:sp>
      <p:sp>
        <p:nvSpPr>
          <p:cNvPr id="13" name="Rectangle 12"/>
          <p:cNvSpPr/>
          <p:nvPr/>
        </p:nvSpPr>
        <p:spPr bwMode="auto">
          <a:xfrm>
            <a:off x="539552" y="5949280"/>
            <a:ext cx="3672408" cy="720080"/>
          </a:xfrm>
          <a:prstGeom prst="rect">
            <a:avLst/>
          </a:prstGeom>
          <a:solidFill>
            <a:schemeClr val="bg1"/>
          </a:solidFill>
          <a:ln w="57150" cap="flat" cmpd="sng" algn="ctr">
            <a:solidFill>
              <a:srgbClr val="CC984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spcBef>
                <a:spcPts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Georgia" pitchFamily="-111" charset="0"/>
                <a:ea typeface="ＭＳ Ｐゴシック" pitchFamily="-111" charset="-128"/>
                <a:cs typeface="ＭＳ Ｐゴシック" pitchFamily="-111" charset="-128"/>
              </a:rPr>
              <a:t>Bring</a:t>
            </a:r>
            <a:r>
              <a:rPr kumimoji="0" lang="en-US" sz="2000" b="0" i="0" u="none" strike="noStrike" cap="none" normalizeH="0" dirty="0" smtClean="0">
                <a:ln>
                  <a:noFill/>
                </a:ln>
                <a:solidFill>
                  <a:schemeClr val="tx1"/>
                </a:solidFill>
                <a:effectLst/>
                <a:latin typeface="Georgia" pitchFamily="-111" charset="0"/>
                <a:ea typeface="ＭＳ Ｐゴシック" pitchFamily="-111" charset="-128"/>
                <a:cs typeface="ＭＳ Ｐゴシック" pitchFamily="-111" charset="-128"/>
              </a:rPr>
              <a:t> to CEED office for Final Signature and Filing</a:t>
            </a:r>
            <a:endParaRPr kumimoji="0" lang="en-US" sz="2000" b="0" i="0" u="none" strike="noStrike" cap="none" normalizeH="0" baseline="0" dirty="0">
              <a:ln>
                <a:noFill/>
              </a:ln>
              <a:solidFill>
                <a:schemeClr val="tx1"/>
              </a:solidFill>
              <a:effectLst/>
              <a:latin typeface="Georgia" pitchFamily="-111" charset="0"/>
              <a:ea typeface="ＭＳ Ｐゴシック" pitchFamily="-111" charset="-128"/>
              <a:cs typeface="ＭＳ Ｐゴシック" pitchFamily="-111" charset="-128"/>
            </a:endParaRPr>
          </a:p>
        </p:txBody>
      </p:sp>
      <p:cxnSp>
        <p:nvCxnSpPr>
          <p:cNvPr id="15" name="Straight Arrow Connector 14"/>
          <p:cNvCxnSpPr/>
          <p:nvPr/>
        </p:nvCxnSpPr>
        <p:spPr bwMode="auto">
          <a:xfrm>
            <a:off x="2357754" y="1484784"/>
            <a:ext cx="0" cy="504056"/>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a:off x="2357754" y="2780928"/>
            <a:ext cx="0" cy="504056"/>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23" name="Straight Arrow Connector 22"/>
          <p:cNvCxnSpPr/>
          <p:nvPr/>
        </p:nvCxnSpPr>
        <p:spPr bwMode="auto">
          <a:xfrm flipH="1">
            <a:off x="2339752" y="3789040"/>
            <a:ext cx="18002" cy="1224136"/>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26" name="Straight Arrow Connector 25"/>
          <p:cNvCxnSpPr/>
          <p:nvPr/>
        </p:nvCxnSpPr>
        <p:spPr bwMode="auto">
          <a:xfrm flipV="1">
            <a:off x="6372200" y="3068960"/>
            <a:ext cx="0" cy="1008112"/>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31" name="Rectangle 30"/>
          <p:cNvSpPr/>
          <p:nvPr/>
        </p:nvSpPr>
        <p:spPr bwMode="auto">
          <a:xfrm>
            <a:off x="1043608" y="4149080"/>
            <a:ext cx="1080120" cy="648072"/>
          </a:xfrm>
          <a:prstGeom prst="rect">
            <a:avLst/>
          </a:prstGeom>
          <a:solidFill>
            <a:schemeClr val="bg1"/>
          </a:solidFill>
          <a:ln w="5715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spcBef>
                <a:spcPts val="0"/>
              </a:spcBef>
              <a:spcAft>
                <a:spcPct val="0"/>
              </a:spcAft>
              <a:buClrTx/>
              <a:buSzTx/>
              <a:buFontTx/>
              <a:buNone/>
              <a:tabLst/>
            </a:pPr>
            <a:r>
              <a:rPr kumimoji="0" lang="en-US" sz="1600" b="0" i="1" u="none" strike="noStrike" cap="none" normalizeH="0" baseline="0" dirty="0" smtClean="0">
                <a:ln>
                  <a:noFill/>
                </a:ln>
                <a:solidFill>
                  <a:schemeClr val="tx1"/>
                </a:solidFill>
                <a:effectLst/>
                <a:latin typeface="Georgia" pitchFamily="-111" charset="0"/>
                <a:ea typeface="ＭＳ Ｐゴシック" pitchFamily="-111" charset="-128"/>
                <a:cs typeface="ＭＳ Ｐゴシック" pitchFamily="-111" charset="-128"/>
              </a:rPr>
              <a:t>No Changes</a:t>
            </a:r>
            <a:endParaRPr kumimoji="0" lang="en-US" sz="1600" b="0" i="1" u="none" strike="noStrike" cap="none" normalizeH="0" baseline="0" dirty="0">
              <a:ln>
                <a:noFill/>
              </a:ln>
              <a:solidFill>
                <a:schemeClr val="tx1"/>
              </a:solidFill>
              <a:effectLst/>
              <a:latin typeface="Georgia" pitchFamily="-111" charset="0"/>
              <a:ea typeface="ＭＳ Ｐゴシック" pitchFamily="-111" charset="-128"/>
              <a:cs typeface="ＭＳ Ｐゴシック" pitchFamily="-111" charset="-128"/>
            </a:endParaRPr>
          </a:p>
        </p:txBody>
      </p:sp>
      <p:sp>
        <p:nvSpPr>
          <p:cNvPr id="32" name="Rectangle 31"/>
          <p:cNvSpPr/>
          <p:nvPr/>
        </p:nvSpPr>
        <p:spPr bwMode="auto">
          <a:xfrm>
            <a:off x="6588224" y="3356992"/>
            <a:ext cx="1440160" cy="720080"/>
          </a:xfrm>
          <a:prstGeom prst="rect">
            <a:avLst/>
          </a:prstGeom>
          <a:solidFill>
            <a:schemeClr val="bg1"/>
          </a:solid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spcBef>
                <a:spcPts val="0"/>
              </a:spcBef>
              <a:spcAft>
                <a:spcPct val="0"/>
              </a:spcAft>
              <a:buClrTx/>
              <a:buSzTx/>
              <a:buFontTx/>
              <a:buNone/>
              <a:tabLst/>
            </a:pPr>
            <a:r>
              <a:rPr kumimoji="0" lang="en-US" sz="1600" b="0" i="1" u="none" strike="noStrike" cap="none" normalizeH="0" baseline="0" dirty="0" smtClean="0">
                <a:ln>
                  <a:noFill/>
                </a:ln>
                <a:solidFill>
                  <a:schemeClr val="tx1"/>
                </a:solidFill>
                <a:effectLst/>
                <a:latin typeface="Georgia" pitchFamily="-111" charset="0"/>
                <a:ea typeface="ＭＳ Ｐゴシック" pitchFamily="-111" charset="-128"/>
                <a:cs typeface="ＭＳ Ｐゴシック" pitchFamily="-111" charset="-128"/>
              </a:rPr>
              <a:t>Changes Required</a:t>
            </a:r>
            <a:endParaRPr kumimoji="0" lang="en-US" sz="1600" b="0" i="1" u="none" strike="noStrike" cap="none" normalizeH="0" baseline="0" dirty="0">
              <a:ln>
                <a:noFill/>
              </a:ln>
              <a:solidFill>
                <a:schemeClr val="tx1"/>
              </a:solidFill>
              <a:effectLst/>
              <a:latin typeface="Georgia" pitchFamily="-111" charset="0"/>
              <a:ea typeface="ＭＳ Ｐゴシック" pitchFamily="-111" charset="-128"/>
              <a:cs typeface="ＭＳ Ｐゴシック" pitchFamily="-111" charset="-128"/>
            </a:endParaRPr>
          </a:p>
        </p:txBody>
      </p:sp>
      <p:cxnSp>
        <p:nvCxnSpPr>
          <p:cNvPr id="30" name="Straight Connector 29"/>
          <p:cNvCxnSpPr/>
          <p:nvPr/>
        </p:nvCxnSpPr>
        <p:spPr bwMode="auto">
          <a:xfrm>
            <a:off x="2339752" y="4077072"/>
            <a:ext cx="4032448"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39" name="Straight Arrow Connector 38"/>
          <p:cNvCxnSpPr/>
          <p:nvPr/>
        </p:nvCxnSpPr>
        <p:spPr bwMode="auto">
          <a:xfrm>
            <a:off x="2339752" y="5517232"/>
            <a:ext cx="0" cy="432048"/>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40" name="Straight Arrow Connector 39"/>
          <p:cNvCxnSpPr/>
          <p:nvPr/>
        </p:nvCxnSpPr>
        <p:spPr bwMode="auto">
          <a:xfrm flipH="1">
            <a:off x="2411760" y="1700808"/>
            <a:ext cx="3960440" cy="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42" name="Straight Connector 41"/>
          <p:cNvCxnSpPr>
            <a:endCxn id="9" idx="0"/>
          </p:cNvCxnSpPr>
          <p:nvPr/>
        </p:nvCxnSpPr>
        <p:spPr bwMode="auto">
          <a:xfrm>
            <a:off x="6336196" y="1700808"/>
            <a:ext cx="0" cy="504056"/>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2" name="Rectangle 1"/>
          <p:cNvSpPr/>
          <p:nvPr/>
        </p:nvSpPr>
        <p:spPr bwMode="auto">
          <a:xfrm>
            <a:off x="4932040" y="4725144"/>
            <a:ext cx="3816424" cy="2016224"/>
          </a:xfrm>
          <a:prstGeom prst="rect">
            <a:avLst/>
          </a:prstGeom>
          <a:solidFill>
            <a:srgbClr val="CC9848"/>
          </a:solidFill>
          <a:ln w="9525" cap="flat" cmpd="sng" algn="ctr">
            <a:solidFill>
              <a:srgbClr val="CC984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Georgia" pitchFamily="-111" charset="0"/>
                <a:ea typeface="ＭＳ Ｐゴシック" pitchFamily="-111" charset="-128"/>
                <a:cs typeface="ＭＳ Ｐゴシック" pitchFamily="-111" charset="-128"/>
              </a:rPr>
              <a:t>Expect 1</a:t>
            </a:r>
            <a:r>
              <a:rPr kumimoji="0" lang="en-US" sz="2400" b="0" i="0" u="none" strike="noStrike" cap="none" normalizeH="0" baseline="0" dirty="0" smtClean="0">
                <a:ln>
                  <a:noFill/>
                </a:ln>
                <a:solidFill>
                  <a:schemeClr val="tx1"/>
                </a:solidFill>
                <a:effectLst/>
                <a:latin typeface="Georgia" pitchFamily="-111" charset="0"/>
                <a:ea typeface="ＭＳ Ｐゴシック" pitchFamily="-111" charset="-128"/>
                <a:cs typeface="ＭＳ Ｐゴシック" pitchFamily="-111" charset="-128"/>
              </a:rPr>
              <a:t>-2 </a:t>
            </a:r>
            <a:r>
              <a:rPr kumimoji="0" lang="en-US" sz="2400" b="0" i="0" u="none" strike="noStrike" cap="none" normalizeH="0" baseline="0" dirty="0" smtClean="0">
                <a:ln>
                  <a:noFill/>
                </a:ln>
                <a:solidFill>
                  <a:schemeClr val="tx1"/>
                </a:solidFill>
                <a:effectLst/>
                <a:latin typeface="Georgia" pitchFamily="-111" charset="0"/>
                <a:ea typeface="ＭＳ Ｐゴシック" pitchFamily="-111" charset="-128"/>
                <a:cs typeface="ＭＳ Ｐゴシック" pitchFamily="-111" charset="-128"/>
              </a:rPr>
              <a:t>Iterations of the Brief – and</a:t>
            </a:r>
            <a:r>
              <a:rPr kumimoji="0" lang="en-US" sz="2400" b="0" i="0" u="none" strike="noStrike" cap="none" normalizeH="0" dirty="0" smtClean="0">
                <a:ln>
                  <a:noFill/>
                </a:ln>
                <a:solidFill>
                  <a:schemeClr val="tx1"/>
                </a:solidFill>
                <a:effectLst/>
                <a:latin typeface="Georgia" pitchFamily="-111" charset="0"/>
                <a:ea typeface="ＭＳ Ｐゴシック" pitchFamily="-111" charset="-128"/>
                <a:cs typeface="ＭＳ Ｐゴシック" pitchFamily="-111" charset="-128"/>
              </a:rPr>
              <a:t> don’t collect any signatures until everyone has declared that the draft is acceptable</a:t>
            </a:r>
            <a:endParaRPr kumimoji="0" lang="en-US" sz="2400" b="0" i="0" u="none" strike="noStrike" cap="none" normalizeH="0" baseline="0" dirty="0">
              <a:ln>
                <a:noFill/>
              </a:ln>
              <a:solidFill>
                <a:schemeClr val="tx1"/>
              </a:solidFill>
              <a:effectLst/>
              <a:latin typeface="Georgia"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178039597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Project Brief Submission</a:t>
            </a:r>
            <a:endParaRPr lang="en-AU" sz="3200" b="1" dirty="0">
              <a:solidFill>
                <a:schemeClr val="bg1"/>
              </a:solidFill>
              <a:latin typeface="Arial"/>
              <a:cs typeface="Arial"/>
            </a:endParaRPr>
          </a:p>
        </p:txBody>
      </p:sp>
      <p:sp>
        <p:nvSpPr>
          <p:cNvPr id="191491" name="Rectangle 3"/>
          <p:cNvSpPr>
            <a:spLocks noGrp="1" noChangeArrowheads="1"/>
          </p:cNvSpPr>
          <p:nvPr>
            <p:ph type="body" idx="1"/>
          </p:nvPr>
        </p:nvSpPr>
        <p:spPr>
          <a:xfrm>
            <a:off x="381000" y="1295400"/>
            <a:ext cx="8305800" cy="5562600"/>
          </a:xfrm>
        </p:spPr>
        <p:txBody>
          <a:bodyPr>
            <a:normAutofit lnSpcReduction="10000"/>
          </a:bodyPr>
          <a:lstStyle/>
          <a:p>
            <a:pPr marL="174625" indent="-174625" eaLnBrk="1" hangingPunct="1">
              <a:spcBef>
                <a:spcPct val="0"/>
              </a:spcBef>
              <a:spcAft>
                <a:spcPts val="600"/>
              </a:spcAft>
            </a:pPr>
            <a:r>
              <a:rPr lang="en-GB" sz="2200" dirty="0" smtClean="0"/>
              <a:t>The first (and subsequent) drafts of the project brief must be submitted to the client, supervisor and CEED office for review</a:t>
            </a:r>
          </a:p>
          <a:p>
            <a:pPr marL="642937" lvl="1" indent="-174625" eaLnBrk="1" hangingPunct="1">
              <a:spcAft>
                <a:spcPts val="600"/>
              </a:spcAft>
            </a:pPr>
            <a:r>
              <a:rPr lang="en-GB" sz="2000" dirty="0" smtClean="0"/>
              <a:t>All parties must sign off on the final document, and so must be involved in all stages of the revisions</a:t>
            </a:r>
            <a:r>
              <a:rPr lang="en-GB" dirty="0" smtClean="0"/>
              <a:t>.</a:t>
            </a:r>
          </a:p>
          <a:p>
            <a:pPr marL="174625" indent="-174625" eaLnBrk="1" hangingPunct="1">
              <a:spcBef>
                <a:spcPct val="0"/>
              </a:spcBef>
              <a:spcAft>
                <a:spcPts val="600"/>
              </a:spcAft>
            </a:pPr>
            <a:r>
              <a:rPr lang="en-GB" sz="2200" dirty="0" smtClean="0"/>
              <a:t>You can expect the brief to go through at least one set of revisions.</a:t>
            </a:r>
          </a:p>
          <a:p>
            <a:pPr marL="642937" lvl="1" indent="-174625" eaLnBrk="1" hangingPunct="1">
              <a:spcAft>
                <a:spcPts val="600"/>
              </a:spcAft>
            </a:pPr>
            <a:r>
              <a:rPr lang="en-GB" sz="2000" dirty="0" smtClean="0"/>
              <a:t>Ideally one should be enough </a:t>
            </a:r>
            <a:r>
              <a:rPr lang="en-US" sz="2000" dirty="0" smtClean="0"/>
              <a:t>–</a:t>
            </a:r>
            <a:r>
              <a:rPr lang="en-GB" sz="2000" dirty="0" smtClean="0"/>
              <a:t> but it will depend on how well you follow the instructions for revisions.</a:t>
            </a:r>
          </a:p>
          <a:p>
            <a:pPr marL="174625" indent="-174625" eaLnBrk="1" hangingPunct="1">
              <a:spcBef>
                <a:spcPct val="0"/>
              </a:spcBef>
              <a:spcAft>
                <a:spcPts val="600"/>
              </a:spcAft>
            </a:pPr>
            <a:r>
              <a:rPr lang="en-GB" sz="2200" dirty="0" smtClean="0"/>
              <a:t>Pay particular attention to</a:t>
            </a:r>
          </a:p>
          <a:p>
            <a:pPr marL="642937" lvl="1" indent="-174625" eaLnBrk="1" hangingPunct="1">
              <a:spcAft>
                <a:spcPts val="600"/>
              </a:spcAft>
            </a:pPr>
            <a:r>
              <a:rPr lang="en-GB" sz="2000" dirty="0" smtClean="0"/>
              <a:t>Benefit Analysis</a:t>
            </a:r>
          </a:p>
          <a:p>
            <a:pPr marL="642937" lvl="1" indent="-174625" eaLnBrk="1" hangingPunct="1">
              <a:spcAft>
                <a:spcPts val="600"/>
              </a:spcAft>
            </a:pPr>
            <a:r>
              <a:rPr lang="en-GB" sz="2000" dirty="0" smtClean="0"/>
              <a:t>Methodology</a:t>
            </a:r>
          </a:p>
          <a:p>
            <a:pPr marL="642937" lvl="1" indent="-174625" eaLnBrk="1" hangingPunct="1">
              <a:spcAft>
                <a:spcPts val="600"/>
              </a:spcAft>
            </a:pPr>
            <a:r>
              <a:rPr lang="en-GB" sz="2000" dirty="0" smtClean="0"/>
              <a:t>Risk Management</a:t>
            </a:r>
          </a:p>
          <a:p>
            <a:pPr marL="642937" lvl="1" indent="-174625" eaLnBrk="1" hangingPunct="1">
              <a:spcAft>
                <a:spcPts val="600"/>
              </a:spcAft>
            </a:pPr>
            <a:r>
              <a:rPr lang="en-GB" sz="2000" dirty="0" smtClean="0"/>
              <a:t>Confidentiality</a:t>
            </a:r>
          </a:p>
          <a:p>
            <a:pPr marL="174625" indent="-174625" eaLnBrk="1" hangingPunct="1">
              <a:spcBef>
                <a:spcPct val="0"/>
              </a:spcBef>
              <a:spcAft>
                <a:spcPts val="600"/>
              </a:spcAft>
            </a:pPr>
            <a:r>
              <a:rPr lang="en-GB" sz="2200" b="1" dirty="0" smtClean="0"/>
              <a:t>The project brief must be completed within 10-12 weeks of the start of work on the project</a:t>
            </a:r>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187497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p:nvPr>
        </p:nvSpPr>
        <p:spPr>
          <a:xfrm>
            <a:off x="457200" y="2590800"/>
            <a:ext cx="8229600" cy="1525587"/>
          </a:xfrm>
        </p:spPr>
        <p:txBody>
          <a:bodyPr>
            <a:normAutofit fontScale="90000"/>
          </a:bodyPr>
          <a:lstStyle/>
          <a:p>
            <a:pPr algn="ctr" eaLnBrk="1" hangingPunct="1">
              <a:lnSpc>
                <a:spcPct val="150000"/>
              </a:lnSpc>
              <a:spcAft>
                <a:spcPts val="0"/>
              </a:spcAft>
            </a:pPr>
            <a:r>
              <a:rPr lang="en-US" sz="3600" b="1" dirty="0" smtClean="0"/>
              <a:t>Session 3</a:t>
            </a:r>
            <a:br>
              <a:rPr lang="en-US" sz="3600" b="1" dirty="0" smtClean="0"/>
            </a:br>
            <a:r>
              <a:rPr lang="en-US" sz="3600" b="1" dirty="0" smtClean="0"/>
              <a:t>Communication</a:t>
            </a:r>
          </a:p>
        </p:txBody>
      </p:sp>
      <p:sp>
        <p:nvSpPr>
          <p:cNvPr id="3" name="Rectangle 2"/>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endParaRPr lang="en-AU" sz="3200" b="1" dirty="0">
              <a:solidFill>
                <a:schemeClr val="bg1"/>
              </a:solidFill>
              <a:latin typeface="Arial"/>
              <a:cs typeface="Arial"/>
            </a:endParaRPr>
          </a:p>
        </p:txBody>
      </p:sp>
      <p:sp>
        <p:nvSpPr>
          <p:cNvPr id="4" name="Rectangle 3"/>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615192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Professionalism</a:t>
            </a:r>
            <a:endParaRPr lang="en-AU" sz="3200" b="1" dirty="0">
              <a:solidFill>
                <a:schemeClr val="bg1"/>
              </a:solidFill>
              <a:latin typeface="Arial"/>
              <a:cs typeface="Arial"/>
            </a:endParaRPr>
          </a:p>
        </p:txBody>
      </p:sp>
      <p:sp>
        <p:nvSpPr>
          <p:cNvPr id="191491" name="Rectangle 3"/>
          <p:cNvSpPr>
            <a:spLocks noGrp="1" noChangeArrowheads="1"/>
          </p:cNvSpPr>
          <p:nvPr>
            <p:ph type="body" idx="1"/>
          </p:nvPr>
        </p:nvSpPr>
        <p:spPr>
          <a:xfrm>
            <a:off x="381000" y="1377954"/>
            <a:ext cx="8305800" cy="5257800"/>
          </a:xfrm>
        </p:spPr>
        <p:txBody>
          <a:bodyPr>
            <a:normAutofit fontScale="77500" lnSpcReduction="20000"/>
          </a:bodyPr>
          <a:lstStyle/>
          <a:p>
            <a:pPr marL="174625" indent="-174625" eaLnBrk="1" hangingPunct="1">
              <a:spcBef>
                <a:spcPct val="0"/>
              </a:spcBef>
              <a:spcAft>
                <a:spcPts val="600"/>
              </a:spcAft>
            </a:pPr>
            <a:r>
              <a:rPr lang="en-GB" dirty="0" smtClean="0"/>
              <a:t>CEED students undertake projects in a professional environment, and must respond accordingly</a:t>
            </a:r>
          </a:p>
          <a:p>
            <a:pPr marL="174625" indent="-174625" eaLnBrk="1" hangingPunct="1">
              <a:spcBef>
                <a:spcPct val="0"/>
              </a:spcBef>
              <a:spcAft>
                <a:spcPts val="600"/>
              </a:spcAft>
            </a:pPr>
            <a:r>
              <a:rPr lang="en-GB" b="1" dirty="0" smtClean="0"/>
              <a:t>Every</a:t>
            </a:r>
            <a:r>
              <a:rPr lang="en-GB" dirty="0" smtClean="0"/>
              <a:t> form of communication or interaction associated with the project </a:t>
            </a:r>
            <a:r>
              <a:rPr lang="en-GB" b="1" dirty="0" smtClean="0"/>
              <a:t>must</a:t>
            </a:r>
            <a:r>
              <a:rPr lang="en-GB" dirty="0" smtClean="0"/>
              <a:t> reflect your professionalism</a:t>
            </a:r>
          </a:p>
          <a:p>
            <a:pPr marL="642937" lvl="1" indent="-174625" eaLnBrk="1" hangingPunct="1">
              <a:spcAft>
                <a:spcPts val="600"/>
              </a:spcAft>
            </a:pPr>
            <a:r>
              <a:rPr lang="en-GB" dirty="0" smtClean="0"/>
              <a:t>Presentation</a:t>
            </a:r>
          </a:p>
          <a:p>
            <a:pPr marL="642937" lvl="1" indent="-174625" eaLnBrk="1" hangingPunct="1">
              <a:spcAft>
                <a:spcPts val="600"/>
              </a:spcAft>
            </a:pPr>
            <a:r>
              <a:rPr lang="en-GB" dirty="0" smtClean="0"/>
              <a:t>Punctuality</a:t>
            </a:r>
          </a:p>
          <a:p>
            <a:pPr marL="642937" lvl="1" indent="-174625" eaLnBrk="1" hangingPunct="1">
              <a:spcAft>
                <a:spcPts val="600"/>
              </a:spcAft>
            </a:pPr>
            <a:r>
              <a:rPr lang="en-GB" dirty="0" smtClean="0"/>
              <a:t>Phone conversations</a:t>
            </a:r>
          </a:p>
          <a:p>
            <a:pPr marL="642937" lvl="1" indent="-174625" eaLnBrk="1" hangingPunct="1">
              <a:spcAft>
                <a:spcPts val="600"/>
              </a:spcAft>
            </a:pPr>
            <a:r>
              <a:rPr lang="en-GB" dirty="0" smtClean="0"/>
              <a:t>E-mails</a:t>
            </a:r>
          </a:p>
          <a:p>
            <a:pPr marL="642937" lvl="1" indent="-174625" eaLnBrk="1" hangingPunct="1">
              <a:spcAft>
                <a:spcPts val="600"/>
              </a:spcAft>
            </a:pPr>
            <a:r>
              <a:rPr lang="en-GB" dirty="0" smtClean="0"/>
              <a:t>Meetings &amp; Technical Presentations</a:t>
            </a:r>
          </a:p>
          <a:p>
            <a:pPr marL="642937" lvl="1" indent="-174625" eaLnBrk="1" hangingPunct="1">
              <a:spcAft>
                <a:spcPts val="600"/>
              </a:spcAft>
            </a:pPr>
            <a:r>
              <a:rPr lang="en-GB" dirty="0" smtClean="0"/>
              <a:t>Written reports</a:t>
            </a:r>
          </a:p>
          <a:p>
            <a:pPr marL="174625" lvl="1" indent="-174625" eaLnBrk="1" hangingPunct="1">
              <a:spcAft>
                <a:spcPts val="600"/>
              </a:spcAft>
              <a:buFontTx/>
              <a:buChar char="•"/>
            </a:pPr>
            <a:r>
              <a:rPr lang="en-US" b="1" dirty="0" smtClean="0">
                <a:cs typeface="Arial (Body)"/>
              </a:rPr>
              <a:t>It’s critical to know the appropriate ways to interact in a professional environment – a good or bad interaction (or even an </a:t>
            </a:r>
            <a:r>
              <a:rPr lang="en-US" b="1" dirty="0" err="1" smtClean="0">
                <a:cs typeface="Arial (Body)"/>
              </a:rPr>
              <a:t>inapproriate</a:t>
            </a:r>
            <a:r>
              <a:rPr lang="en-US" b="1" dirty="0" smtClean="0">
                <a:cs typeface="Arial (Body)"/>
              </a:rPr>
              <a:t> lack of contact) can affect a relationship for an extended period…</a:t>
            </a:r>
            <a:endParaRPr lang="en-GB" dirty="0" smtClean="0"/>
          </a:p>
          <a:p>
            <a:pPr marL="642937" lvl="1" indent="-174625" eaLnBrk="1" hangingPunct="1">
              <a:spcAft>
                <a:spcPts val="600"/>
              </a:spcAft>
            </a:pPr>
            <a:endParaRPr lang="en-GB" dirty="0" smtClean="0"/>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238997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Presentation</a:t>
            </a:r>
            <a:endParaRPr lang="en-AU" sz="3200" b="1" dirty="0">
              <a:solidFill>
                <a:schemeClr val="bg1"/>
              </a:solidFill>
              <a:latin typeface="Arial"/>
              <a:cs typeface="Arial"/>
            </a:endParaRPr>
          </a:p>
        </p:txBody>
      </p:sp>
      <p:sp>
        <p:nvSpPr>
          <p:cNvPr id="191491" name="Rectangle 3"/>
          <p:cNvSpPr>
            <a:spLocks noGrp="1" noChangeArrowheads="1"/>
          </p:cNvSpPr>
          <p:nvPr>
            <p:ph type="body" idx="1"/>
          </p:nvPr>
        </p:nvSpPr>
        <p:spPr>
          <a:xfrm>
            <a:off x="395536" y="1132928"/>
            <a:ext cx="8439472" cy="5725072"/>
          </a:xfrm>
        </p:spPr>
        <p:txBody>
          <a:bodyPr>
            <a:normAutofit fontScale="85000" lnSpcReduction="10000"/>
          </a:bodyPr>
          <a:lstStyle/>
          <a:p>
            <a:pPr>
              <a:spcAft>
                <a:spcPts val="600"/>
              </a:spcAft>
            </a:pPr>
            <a:r>
              <a:rPr lang="en-AU" dirty="0" smtClean="0">
                <a:latin typeface="+mj-lt"/>
              </a:rPr>
              <a:t>First impressions are more influential than you suspect –  and presentation is an important element of a recipient or counterpart’s </a:t>
            </a:r>
            <a:r>
              <a:rPr lang="en-AU" dirty="0" smtClean="0"/>
              <a:t>first impression</a:t>
            </a:r>
          </a:p>
          <a:p>
            <a:pPr lvl="1">
              <a:spcAft>
                <a:spcPts val="600"/>
              </a:spcAft>
            </a:pPr>
            <a:r>
              <a:rPr lang="en-AU" dirty="0" smtClean="0">
                <a:latin typeface="+mj-lt"/>
              </a:rPr>
              <a:t>Be aware of the consequences of “Diagnosis Bias” and “Value Attribution”!</a:t>
            </a:r>
          </a:p>
          <a:p>
            <a:pPr>
              <a:spcAft>
                <a:spcPts val="600"/>
              </a:spcAft>
            </a:pPr>
            <a:r>
              <a:rPr lang="en-US" dirty="0" smtClean="0"/>
              <a:t>If you or your work are presented poorly, colleagues will (subconsciously) assume that your work is equally poor</a:t>
            </a:r>
          </a:p>
          <a:p>
            <a:pPr lvl="1">
              <a:spcAft>
                <a:spcPts val="600"/>
              </a:spcAft>
            </a:pPr>
            <a:r>
              <a:rPr lang="en-US" dirty="0" smtClean="0"/>
              <a:t>Dress and act professionally</a:t>
            </a:r>
          </a:p>
          <a:p>
            <a:pPr lvl="1">
              <a:spcAft>
                <a:spcPts val="600"/>
              </a:spcAft>
            </a:pPr>
            <a:r>
              <a:rPr lang="en-US" dirty="0" smtClean="0"/>
              <a:t>Take care in checking spelling and grammar</a:t>
            </a:r>
          </a:p>
          <a:p>
            <a:pPr lvl="1">
              <a:spcAft>
                <a:spcPts val="600"/>
              </a:spcAft>
            </a:pPr>
            <a:r>
              <a:rPr lang="en-US" dirty="0" smtClean="0"/>
              <a:t>Take care in the arrangement and presentation of figures </a:t>
            </a:r>
            <a:endParaRPr lang="en-US" sz="1600" dirty="0" smtClean="0"/>
          </a:p>
          <a:p>
            <a:pPr>
              <a:spcAft>
                <a:spcPts val="600"/>
              </a:spcAft>
              <a:buNone/>
            </a:pPr>
            <a:r>
              <a:rPr lang="en-US" sz="1600" dirty="0" smtClean="0"/>
              <a:t>	    </a:t>
            </a:r>
            <a:r>
              <a:rPr lang="en-US" sz="1600" dirty="0" smtClean="0"/>
              <a:t>		</a:t>
            </a:r>
            <a:r>
              <a:rPr lang="en-US" sz="1600" dirty="0"/>
              <a:t>	</a:t>
            </a:r>
            <a:r>
              <a:rPr lang="en-US" sz="1600" dirty="0" smtClean="0"/>
              <a:t>	    </a:t>
            </a:r>
            <a:r>
              <a:rPr lang="en-US" sz="1600" b="1" i="1" dirty="0" smtClean="0"/>
              <a:t>References </a:t>
            </a:r>
            <a:endParaRPr lang="en-US" sz="1600" b="1" i="1" dirty="0" smtClean="0"/>
          </a:p>
          <a:p>
            <a:pPr marL="2419350">
              <a:spcAft>
                <a:spcPts val="600"/>
              </a:spcAft>
              <a:tabLst>
                <a:tab pos="7354888" algn="l"/>
              </a:tabLst>
            </a:pPr>
            <a:r>
              <a:rPr lang="en-US" sz="1600" i="1" dirty="0" smtClean="0"/>
              <a:t>Gladwell, M, 2007, Blink – The Power of Thinking Without Thinking, Little Brown &amp; Co, New York</a:t>
            </a:r>
          </a:p>
          <a:p>
            <a:pPr marL="2419350">
              <a:spcAft>
                <a:spcPts val="600"/>
              </a:spcAft>
              <a:tabLst>
                <a:tab pos="7354888" algn="l"/>
              </a:tabLst>
            </a:pPr>
            <a:r>
              <a:rPr lang="en-US" sz="1600" i="1" dirty="0" smtClean="0"/>
              <a:t>Brafman, O, Brafman, R, 2008, Sway: The Irresistible Pull of Irrational Behavior,  Broadway Business, New York</a:t>
            </a:r>
          </a:p>
        </p:txBody>
      </p:sp>
      <p:pic>
        <p:nvPicPr>
          <p:cNvPr id="4" name="Picture 3" descr="BlinkCover.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5445224"/>
            <a:ext cx="864096" cy="1303227"/>
          </a:xfrm>
          <a:prstGeom prst="rect">
            <a:avLst/>
          </a:prstGeom>
          <a:ln>
            <a:solidFill>
              <a:schemeClr val="accent2"/>
            </a:solidFill>
          </a:ln>
        </p:spPr>
      </p:pic>
      <p:pic>
        <p:nvPicPr>
          <p:cNvPr id="5" name="Picture 4" descr="Sway.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7664" y="5445224"/>
            <a:ext cx="870404" cy="1296144"/>
          </a:xfrm>
          <a:prstGeom prst="rect">
            <a:avLst/>
          </a:prstGeom>
          <a:ln>
            <a:solidFill>
              <a:srgbClr val="333399"/>
            </a:solidFill>
          </a:ln>
        </p:spPr>
      </p:pic>
      <p:sp>
        <p:nvSpPr>
          <p:cNvPr id="7" name="Rectangle 6"/>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378617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Punctuality &amp; Responsiveness</a:t>
            </a:r>
            <a:endParaRPr lang="en-AU" sz="3200" b="1" dirty="0">
              <a:solidFill>
                <a:schemeClr val="bg1"/>
              </a:solidFill>
              <a:latin typeface="Arial"/>
              <a:cs typeface="Arial"/>
            </a:endParaRPr>
          </a:p>
        </p:txBody>
      </p:sp>
      <p:sp>
        <p:nvSpPr>
          <p:cNvPr id="191491" name="Rectangle 3"/>
          <p:cNvSpPr>
            <a:spLocks noGrp="1" noChangeArrowheads="1"/>
          </p:cNvSpPr>
          <p:nvPr>
            <p:ph type="body" idx="1"/>
          </p:nvPr>
        </p:nvSpPr>
        <p:spPr>
          <a:xfrm>
            <a:off x="381000" y="1268760"/>
            <a:ext cx="6999312" cy="5562600"/>
          </a:xfrm>
        </p:spPr>
        <p:txBody>
          <a:bodyPr>
            <a:normAutofit lnSpcReduction="10000"/>
          </a:bodyPr>
          <a:lstStyle/>
          <a:p>
            <a:pPr>
              <a:spcAft>
                <a:spcPts val="600"/>
              </a:spcAft>
            </a:pPr>
            <a:r>
              <a:rPr lang="en-AU" sz="2000" dirty="0" smtClean="0"/>
              <a:t>Showing up late for an appointment of any type is disrespectful to the other participants</a:t>
            </a:r>
          </a:p>
          <a:p>
            <a:pPr lvl="1">
              <a:spcAft>
                <a:spcPts val="600"/>
              </a:spcAft>
            </a:pPr>
            <a:r>
              <a:rPr lang="en-AU" sz="2000" dirty="0" smtClean="0"/>
              <a:t>It leaves the impression that you think your time is more important than that of the other participants.</a:t>
            </a:r>
          </a:p>
          <a:p>
            <a:pPr lvl="1">
              <a:spcAft>
                <a:spcPts val="600"/>
              </a:spcAft>
            </a:pPr>
            <a:r>
              <a:rPr lang="en-AU" sz="2000" dirty="0" smtClean="0"/>
              <a:t>Your time is </a:t>
            </a:r>
            <a:r>
              <a:rPr lang="en-AU" sz="2000" b="1" dirty="0" smtClean="0"/>
              <a:t>never</a:t>
            </a:r>
            <a:r>
              <a:rPr lang="en-AU" sz="2000" dirty="0" smtClean="0"/>
              <a:t> more import</a:t>
            </a:r>
            <a:r>
              <a:rPr lang="en-US" sz="2000" dirty="0" smtClean="0"/>
              <a:t>an</a:t>
            </a:r>
            <a:r>
              <a:rPr lang="en-AU" sz="2000" dirty="0" err="1" smtClean="0"/>
              <a:t>t</a:t>
            </a:r>
            <a:r>
              <a:rPr lang="en-AU" sz="2000" dirty="0" smtClean="0"/>
              <a:t> than that of the CEED client, the academic supervisor, or CEED staff.</a:t>
            </a:r>
          </a:p>
          <a:p>
            <a:pPr lvl="1">
              <a:spcAft>
                <a:spcPts val="600"/>
              </a:spcAft>
            </a:pPr>
            <a:r>
              <a:rPr lang="en-AU" sz="2000" dirty="0" smtClean="0"/>
              <a:t>Take any necessary steps to ensure you arrive on time.</a:t>
            </a:r>
          </a:p>
          <a:p>
            <a:pPr>
              <a:spcAft>
                <a:spcPts val="600"/>
              </a:spcAft>
            </a:pPr>
            <a:r>
              <a:rPr lang="en-US" sz="2000" dirty="0" smtClean="0"/>
              <a:t>Punctuality in the submission of reports and timely response to e-mails is equally important</a:t>
            </a:r>
          </a:p>
          <a:p>
            <a:pPr lvl="1">
              <a:spcAft>
                <a:spcPts val="600"/>
              </a:spcAft>
            </a:pPr>
            <a:r>
              <a:rPr lang="en-US" sz="2000" dirty="0" smtClean="0"/>
              <a:t>Failing to meet deadlines demonstrates your unreliability</a:t>
            </a:r>
          </a:p>
          <a:p>
            <a:pPr lvl="1">
              <a:spcAft>
                <a:spcPts val="600"/>
              </a:spcAft>
            </a:pPr>
            <a:r>
              <a:rPr lang="en-US" sz="2000" dirty="0" smtClean="0"/>
              <a:t>You must RSVP promptly to appointment requests, whether they come from the client, supervisor or CEED office</a:t>
            </a:r>
          </a:p>
          <a:p>
            <a:pPr lvl="1">
              <a:spcAft>
                <a:spcPts val="600"/>
              </a:spcAft>
            </a:pPr>
            <a:r>
              <a:rPr lang="en-US" sz="2000" dirty="0" smtClean="0"/>
              <a:t>You should never let issues drift – deal with them as they arise.</a:t>
            </a:r>
          </a:p>
        </p:txBody>
      </p:sp>
      <p:pic>
        <p:nvPicPr>
          <p:cNvPr id="2" name="Picture 1"/>
          <p:cNvPicPr>
            <a:picLocks noChangeAspect="1"/>
          </p:cNvPicPr>
          <p:nvPr/>
        </p:nvPicPr>
        <p:blipFill>
          <a:blip r:embed="rId3"/>
          <a:stretch>
            <a:fillRect/>
          </a:stretch>
        </p:blipFill>
        <p:spPr>
          <a:xfrm>
            <a:off x="7380312" y="1643997"/>
            <a:ext cx="1585516" cy="2185152"/>
          </a:xfrm>
          <a:prstGeom prst="rect">
            <a:avLst/>
          </a:prstGeom>
        </p:spPr>
      </p:pic>
      <p:sp>
        <p:nvSpPr>
          <p:cNvPr id="3" name="TextBox 2"/>
          <p:cNvSpPr txBox="1"/>
          <p:nvPr/>
        </p:nvSpPr>
        <p:spPr>
          <a:xfrm>
            <a:off x="7525668" y="4696585"/>
            <a:ext cx="1440160" cy="1200328"/>
          </a:xfrm>
          <a:prstGeom prst="rect">
            <a:avLst/>
          </a:prstGeom>
          <a:noFill/>
          <a:ln w="38100" cmpd="sng">
            <a:solidFill>
              <a:schemeClr val="tx1"/>
            </a:solidFill>
          </a:ln>
        </p:spPr>
        <p:txBody>
          <a:bodyPr wrap="square" rtlCol="0">
            <a:spAutoFit/>
          </a:bodyPr>
          <a:lstStyle/>
          <a:p>
            <a:pPr algn="ctr"/>
            <a:endParaRPr lang="en-US" dirty="0" smtClean="0">
              <a:latin typeface="Lucida Calligraphy"/>
            </a:endParaRPr>
          </a:p>
          <a:p>
            <a:pPr algn="ctr"/>
            <a:r>
              <a:rPr lang="en-US" dirty="0" smtClean="0">
                <a:latin typeface="Lucida Calligraphy"/>
              </a:rPr>
              <a:t>RSVP</a:t>
            </a:r>
          </a:p>
          <a:p>
            <a:pPr algn="ctr"/>
            <a:endParaRPr lang="en-US" dirty="0">
              <a:latin typeface="Lucida Calligraphy"/>
            </a:endParaRPr>
          </a:p>
        </p:txBody>
      </p:sp>
      <p:sp>
        <p:nvSpPr>
          <p:cNvPr id="7" name="Rectangle 6"/>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875213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Attitude</a:t>
            </a:r>
            <a:endParaRPr lang="en-AU" sz="3200" b="1" dirty="0">
              <a:solidFill>
                <a:schemeClr val="bg1"/>
              </a:solidFill>
              <a:latin typeface="Arial"/>
              <a:cs typeface="Arial"/>
            </a:endParaRPr>
          </a:p>
        </p:txBody>
      </p:sp>
      <p:sp>
        <p:nvSpPr>
          <p:cNvPr id="191491" name="Rectangle 3"/>
          <p:cNvSpPr>
            <a:spLocks noGrp="1" noChangeArrowheads="1"/>
          </p:cNvSpPr>
          <p:nvPr>
            <p:ph type="body" idx="1"/>
          </p:nvPr>
        </p:nvSpPr>
        <p:spPr>
          <a:xfrm>
            <a:off x="381000" y="1295400"/>
            <a:ext cx="8458200" cy="5410200"/>
          </a:xfrm>
        </p:spPr>
        <p:txBody>
          <a:bodyPr>
            <a:normAutofit fontScale="85000" lnSpcReduction="10000"/>
          </a:bodyPr>
          <a:lstStyle/>
          <a:p>
            <a:pPr>
              <a:spcAft>
                <a:spcPts val="600"/>
              </a:spcAft>
            </a:pPr>
            <a:r>
              <a:rPr lang="en-AU" dirty="0" smtClean="0">
                <a:latin typeface="+mj-lt"/>
              </a:rPr>
              <a:t>CEED students are expected to adopt a professional attitude in the execution of their projects</a:t>
            </a:r>
            <a:endParaRPr lang="en-AU" dirty="0" smtClean="0"/>
          </a:p>
          <a:p>
            <a:pPr lvl="1">
              <a:spcAft>
                <a:spcPts val="600"/>
              </a:spcAft>
            </a:pPr>
            <a:r>
              <a:rPr lang="en-AU" dirty="0" smtClean="0">
                <a:latin typeface="+mj-lt"/>
              </a:rPr>
              <a:t>This means doing things until they are done properly, rather than doing “just enough”</a:t>
            </a:r>
            <a:r>
              <a:rPr lang="en-AU" dirty="0" smtClean="0"/>
              <a:t>.</a:t>
            </a:r>
          </a:p>
          <a:p>
            <a:pPr lvl="1">
              <a:spcAft>
                <a:spcPts val="600"/>
              </a:spcAft>
            </a:pPr>
            <a:r>
              <a:rPr lang="en-US" dirty="0" smtClean="0">
                <a:latin typeface="+mj-lt"/>
              </a:rPr>
              <a:t>Every interaction </a:t>
            </a:r>
            <a:r>
              <a:rPr lang="en-AU" dirty="0" smtClean="0"/>
              <a:t>during a CEED project can affect your professional reputation </a:t>
            </a:r>
            <a:r>
              <a:rPr lang="en-US" dirty="0" smtClean="0"/>
              <a:t>– </a:t>
            </a:r>
            <a:r>
              <a:rPr lang="en-AU" dirty="0" smtClean="0"/>
              <a:t>Perth is an outrageously small town (professionally)</a:t>
            </a:r>
            <a:r>
              <a:rPr lang="en-AU" dirty="0" smtClean="0">
                <a:latin typeface="+mj-lt"/>
              </a:rPr>
              <a:t>.</a:t>
            </a:r>
          </a:p>
          <a:p>
            <a:pPr lvl="1">
              <a:spcAft>
                <a:spcPts val="600"/>
              </a:spcAft>
            </a:pPr>
            <a:r>
              <a:rPr lang="en-AU" dirty="0" smtClean="0"/>
              <a:t>You will have the opportunity to present your work to not only your client, but representatives of a wide range of companies at the CEED seminar</a:t>
            </a:r>
            <a:endParaRPr lang="en-AU" dirty="0" smtClean="0">
              <a:latin typeface="+mj-lt"/>
            </a:endParaRPr>
          </a:p>
          <a:p>
            <a:pPr>
              <a:spcAft>
                <a:spcPts val="600"/>
              </a:spcAft>
            </a:pPr>
            <a:r>
              <a:rPr lang="en-US" b="1" dirty="0" smtClean="0"/>
              <a:t>Remember – in a professional project, you are not being judged by marks. You are being judged by results.</a:t>
            </a:r>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940067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Exercise – Communication</a:t>
            </a:r>
            <a:endParaRPr lang="en-AU" sz="3200" b="1" dirty="0">
              <a:solidFill>
                <a:schemeClr val="bg1"/>
              </a:solidFill>
              <a:latin typeface="Arial"/>
              <a:cs typeface="Arial"/>
            </a:endParaRPr>
          </a:p>
        </p:txBody>
      </p:sp>
      <p:sp>
        <p:nvSpPr>
          <p:cNvPr id="44034" name="Content Placeholder 2"/>
          <p:cNvSpPr>
            <a:spLocks noGrp="1"/>
          </p:cNvSpPr>
          <p:nvPr>
            <p:ph idx="1"/>
          </p:nvPr>
        </p:nvSpPr>
        <p:spPr>
          <a:xfrm>
            <a:off x="457200" y="1828800"/>
            <a:ext cx="7924800" cy="4876800"/>
          </a:xfrm>
        </p:spPr>
        <p:txBody>
          <a:bodyPr/>
          <a:lstStyle/>
          <a:p>
            <a:pPr eaLnBrk="1" hangingPunct="1">
              <a:spcAft>
                <a:spcPts val="1800"/>
              </a:spcAft>
            </a:pPr>
            <a:r>
              <a:rPr lang="en-US" dirty="0" smtClean="0"/>
              <a:t>List the key points of the discussion presented in the last 4 slides</a:t>
            </a:r>
          </a:p>
          <a:p>
            <a:pPr eaLnBrk="1" hangingPunct="1">
              <a:spcAft>
                <a:spcPts val="1800"/>
              </a:spcAft>
            </a:pPr>
            <a:r>
              <a:rPr lang="en-US" dirty="0" smtClean="0"/>
              <a:t>List the actions that you will take in your project based on this discussion</a:t>
            </a:r>
          </a:p>
          <a:p>
            <a:pPr eaLnBrk="1" hangingPunct="1">
              <a:spcAft>
                <a:spcPts val="1800"/>
              </a:spcAft>
            </a:pPr>
            <a:r>
              <a:rPr lang="en-US" dirty="0" smtClean="0"/>
              <a:t>You have 5 minutes to compile the list – at the end of the 5 minutes we will compare the lists.</a:t>
            </a:r>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461282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AU" sz="3200" b="1" dirty="0" smtClean="0">
                <a:solidFill>
                  <a:schemeClr val="bg1"/>
                </a:solidFill>
                <a:latin typeface="Arial"/>
                <a:cs typeface="Arial"/>
              </a:rPr>
              <a:t>CEED Project Development</a:t>
            </a:r>
            <a:endParaRPr lang="en-AU" sz="3200" b="1" dirty="0">
              <a:solidFill>
                <a:schemeClr val="bg1"/>
              </a:solidFill>
              <a:latin typeface="Arial"/>
              <a:cs typeface="Arial"/>
            </a:endParaRPr>
          </a:p>
        </p:txBody>
      </p:sp>
      <p:sp>
        <p:nvSpPr>
          <p:cNvPr id="7" name="Content Placeholder 2"/>
          <p:cNvSpPr>
            <a:spLocks noGrp="1"/>
          </p:cNvSpPr>
          <p:nvPr>
            <p:ph idx="1"/>
          </p:nvPr>
        </p:nvSpPr>
        <p:spPr>
          <a:xfrm>
            <a:off x="447675" y="1342194"/>
            <a:ext cx="5852517" cy="5399174"/>
          </a:xfrm>
        </p:spPr>
        <p:txBody>
          <a:bodyPr>
            <a:noAutofit/>
          </a:bodyPr>
          <a:lstStyle/>
          <a:p>
            <a:pPr>
              <a:buSzPct val="100000"/>
            </a:pPr>
            <a:r>
              <a:rPr lang="en-US" sz="2000" dirty="0" smtClean="0">
                <a:solidFill>
                  <a:prstClr val="black"/>
                </a:solidFill>
              </a:rPr>
              <a:t>The CEED office is in constant contact with industry to identify and develop opportunities.</a:t>
            </a:r>
          </a:p>
          <a:p>
            <a:pPr lvl="1">
              <a:buSzPct val="100000"/>
              <a:buFont typeface="Arial"/>
              <a:buChar char="•"/>
            </a:pPr>
            <a:r>
              <a:rPr lang="en-US" sz="2000" dirty="0" smtClean="0">
                <a:solidFill>
                  <a:prstClr val="black"/>
                </a:solidFill>
              </a:rPr>
              <a:t>Delivering presentations on-site</a:t>
            </a:r>
          </a:p>
          <a:p>
            <a:pPr lvl="1">
              <a:buSzPct val="100000"/>
              <a:buFont typeface="Arial"/>
              <a:buChar char="•"/>
            </a:pPr>
            <a:r>
              <a:rPr lang="en-US" sz="2000" dirty="0" smtClean="0">
                <a:solidFill>
                  <a:prstClr val="black"/>
                </a:solidFill>
              </a:rPr>
              <a:t>Developing relationships with HR </a:t>
            </a:r>
            <a:r>
              <a:rPr lang="en-US" sz="2000" dirty="0" err="1" smtClean="0">
                <a:solidFill>
                  <a:prstClr val="black"/>
                </a:solidFill>
              </a:rPr>
              <a:t>organisations</a:t>
            </a:r>
            <a:endParaRPr lang="en-US" sz="2000" dirty="0" smtClean="0">
              <a:solidFill>
                <a:prstClr val="black"/>
              </a:solidFill>
            </a:endParaRPr>
          </a:p>
          <a:p>
            <a:pPr lvl="1">
              <a:buSzPct val="100000"/>
              <a:buFont typeface="Arial"/>
              <a:buChar char="•"/>
            </a:pPr>
            <a:r>
              <a:rPr lang="en-US" sz="2000" dirty="0" smtClean="0">
                <a:solidFill>
                  <a:prstClr val="black"/>
                </a:solidFill>
              </a:rPr>
              <a:t>Developing relationships with contacts</a:t>
            </a:r>
          </a:p>
          <a:p>
            <a:pPr lvl="1">
              <a:buSzPct val="100000"/>
              <a:buFont typeface="Arial"/>
              <a:buChar char="•"/>
            </a:pPr>
            <a:r>
              <a:rPr lang="en-US" sz="2000" dirty="0" smtClean="0">
                <a:solidFill>
                  <a:prstClr val="black"/>
                </a:solidFill>
              </a:rPr>
              <a:t>Maintaining relationships with our alumni</a:t>
            </a:r>
          </a:p>
          <a:p>
            <a:pPr lvl="1">
              <a:buSzPct val="100000"/>
              <a:buFont typeface="Arial"/>
              <a:buChar char="•"/>
            </a:pPr>
            <a:r>
              <a:rPr lang="en-US" sz="2000" dirty="0" smtClean="0">
                <a:solidFill>
                  <a:prstClr val="black"/>
                </a:solidFill>
              </a:rPr>
              <a:t>Maintaining a web and media presence</a:t>
            </a:r>
          </a:p>
          <a:p>
            <a:pPr>
              <a:buSzPct val="100000"/>
            </a:pPr>
            <a:r>
              <a:rPr lang="en-US" sz="2000" dirty="0" smtClean="0">
                <a:solidFill>
                  <a:prstClr val="black"/>
                </a:solidFill>
              </a:rPr>
              <a:t>Opportunities are referred to the CEED office by the Faculty, Energy &amp; Minerals Institute, Development and Alumni Relations, and the Office of Research Enterprise.</a:t>
            </a:r>
          </a:p>
          <a:p>
            <a:pPr>
              <a:buSzPct val="100000"/>
            </a:pPr>
            <a:r>
              <a:rPr lang="en-US" sz="2000" dirty="0" smtClean="0">
                <a:solidFill>
                  <a:prstClr val="black"/>
                </a:solidFill>
              </a:rPr>
              <a:t>Academic staff develop projects with their own contacts, and we then facilitate the projects.</a:t>
            </a:r>
          </a:p>
          <a:p>
            <a:pPr>
              <a:buSzPct val="100000"/>
            </a:pPr>
            <a:r>
              <a:rPr lang="en-US" sz="2000" dirty="0" smtClean="0">
                <a:solidFill>
                  <a:prstClr val="black"/>
                </a:solidFill>
              </a:rPr>
              <a:t>Students develop relationships with industry, and engage us to facilitate the project.</a:t>
            </a:r>
          </a:p>
        </p:txBody>
      </p:sp>
      <p:sp>
        <p:nvSpPr>
          <p:cNvPr id="8" name="Rectangle 7"/>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CEED.Brochure.2016.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2858" y="1974527"/>
            <a:ext cx="2618320" cy="3705254"/>
          </a:xfrm>
          <a:prstGeom prst="rect">
            <a:avLst/>
          </a:prstGeom>
          <a:ln w="76200" cmpd="sng">
            <a:solidFill>
              <a:srgbClr val="CC9848"/>
            </a:solidFill>
          </a:ln>
        </p:spPr>
      </p:pic>
    </p:spTree>
    <p:extLst>
      <p:ext uri="{BB962C8B-B14F-4D97-AF65-F5344CB8AC3E}">
        <p14:creationId xmlns:p14="http://schemas.microsoft.com/office/powerpoint/2010/main" val="9663175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Managing Communication</a:t>
            </a:r>
            <a:endParaRPr lang="en-AU" sz="3200" b="1" dirty="0">
              <a:solidFill>
                <a:schemeClr val="bg1"/>
              </a:solidFill>
              <a:latin typeface="Arial"/>
              <a:cs typeface="Arial"/>
            </a:endParaRPr>
          </a:p>
        </p:txBody>
      </p:sp>
      <p:sp>
        <p:nvSpPr>
          <p:cNvPr id="92162" name="Rectangle 1027"/>
          <p:cNvSpPr>
            <a:spLocks noGrp="1" noChangeArrowheads="1"/>
          </p:cNvSpPr>
          <p:nvPr>
            <p:ph type="body" idx="1"/>
          </p:nvPr>
        </p:nvSpPr>
        <p:spPr>
          <a:xfrm>
            <a:off x="457200" y="1219200"/>
            <a:ext cx="8229600" cy="5410200"/>
          </a:xfrm>
        </p:spPr>
        <p:txBody>
          <a:bodyPr>
            <a:normAutofit fontScale="85000" lnSpcReduction="10000"/>
          </a:bodyPr>
          <a:lstStyle/>
          <a:p>
            <a:pPr eaLnBrk="1" hangingPunct="1">
              <a:spcBef>
                <a:spcPct val="50000"/>
              </a:spcBef>
              <a:spcAft>
                <a:spcPct val="0"/>
              </a:spcAft>
            </a:pPr>
            <a:r>
              <a:rPr lang="en-GB" dirty="0" smtClean="0"/>
              <a:t>Keep meeting minutes</a:t>
            </a:r>
          </a:p>
          <a:p>
            <a:pPr lvl="1" eaLnBrk="1" hangingPunct="1"/>
            <a:r>
              <a:rPr lang="en-AU" sz="2400" dirty="0" smtClean="0"/>
              <a:t>Always book the next "meeting" from the current “meeting”</a:t>
            </a:r>
          </a:p>
          <a:p>
            <a:pPr lvl="1" eaLnBrk="1" hangingPunct="1"/>
            <a:r>
              <a:rPr lang="en-AU" sz="2400" dirty="0" smtClean="0"/>
              <a:t>Minute only decisions and actions</a:t>
            </a:r>
            <a:endParaRPr lang="en-GB" sz="2400" dirty="0" smtClean="0"/>
          </a:p>
          <a:p>
            <a:pPr eaLnBrk="1" hangingPunct="1">
              <a:spcBef>
                <a:spcPct val="50000"/>
              </a:spcBef>
              <a:spcAft>
                <a:spcPct val="0"/>
              </a:spcAft>
            </a:pPr>
            <a:r>
              <a:rPr lang="en-GB" dirty="0" smtClean="0"/>
              <a:t>Put all agreements in writing (usually, e-mail or an </a:t>
            </a:r>
            <a:r>
              <a:rPr lang="en-GB" dirty="0" err="1" smtClean="0"/>
              <a:t>e</a:t>
            </a:r>
            <a:r>
              <a:rPr lang="en-GB" dirty="0" smtClean="0"/>
              <a:t>-mailed memo will do)</a:t>
            </a:r>
          </a:p>
          <a:p>
            <a:pPr eaLnBrk="1" hangingPunct="1">
              <a:spcBef>
                <a:spcPct val="50000"/>
              </a:spcBef>
              <a:spcAft>
                <a:spcPct val="0"/>
              </a:spcAft>
            </a:pPr>
            <a:r>
              <a:rPr lang="en-GB" dirty="0" smtClean="0"/>
              <a:t>Keep notes</a:t>
            </a:r>
          </a:p>
          <a:p>
            <a:pPr eaLnBrk="1" hangingPunct="1">
              <a:spcBef>
                <a:spcPct val="50000"/>
              </a:spcBef>
              <a:spcAft>
                <a:spcPct val="0"/>
              </a:spcAft>
            </a:pPr>
            <a:r>
              <a:rPr lang="en-GB" dirty="0" smtClean="0"/>
              <a:t>Keep all parties well informed - no-one should feel “out of the loop”</a:t>
            </a:r>
          </a:p>
          <a:p>
            <a:pPr eaLnBrk="1" hangingPunct="1">
              <a:spcAft>
                <a:spcPct val="0"/>
              </a:spcAft>
            </a:pPr>
            <a:r>
              <a:rPr lang="en-GB" dirty="0" smtClean="0"/>
              <a:t>Maintain regular contact with all parties</a:t>
            </a:r>
          </a:p>
          <a:p>
            <a:pPr lvl="1" eaLnBrk="1" hangingPunct="1"/>
            <a:r>
              <a:rPr lang="en-GB" dirty="0" smtClean="0"/>
              <a:t>“Out of sight, out of mind” is not entirely true – people notice when they’re not hearing from people they expect to hear from. And often they don’t like the silence.</a:t>
            </a:r>
          </a:p>
          <a:p>
            <a:pPr eaLnBrk="1" hangingPunct="1">
              <a:spcBef>
                <a:spcPct val="50000"/>
              </a:spcBef>
              <a:spcAft>
                <a:spcPct val="0"/>
              </a:spcAft>
            </a:pPr>
            <a:endParaRPr lang="en-GB" dirty="0" smtClean="0"/>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231292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Effective Communication</a:t>
            </a:r>
            <a:endParaRPr lang="en-AU" sz="3200" b="1" dirty="0">
              <a:solidFill>
                <a:schemeClr val="bg1"/>
              </a:solidFill>
              <a:latin typeface="Arial"/>
              <a:cs typeface="Arial"/>
            </a:endParaRPr>
          </a:p>
        </p:txBody>
      </p:sp>
      <p:sp>
        <p:nvSpPr>
          <p:cNvPr id="86019" name="Rectangle 3"/>
          <p:cNvSpPr>
            <a:spLocks noGrp="1" noChangeArrowheads="1"/>
          </p:cNvSpPr>
          <p:nvPr>
            <p:ph type="body" idx="1"/>
          </p:nvPr>
        </p:nvSpPr>
        <p:spPr>
          <a:xfrm>
            <a:off x="417513" y="1457652"/>
            <a:ext cx="8308975" cy="5139700"/>
          </a:xfrm>
        </p:spPr>
        <p:txBody>
          <a:bodyPr>
            <a:normAutofit fontScale="92500" lnSpcReduction="20000"/>
          </a:bodyPr>
          <a:lstStyle/>
          <a:p>
            <a:pPr eaLnBrk="1" hangingPunct="1">
              <a:spcAft>
                <a:spcPts val="600"/>
              </a:spcAft>
              <a:defRPr/>
            </a:pPr>
            <a:r>
              <a:rPr lang="en-AU" dirty="0" smtClean="0"/>
              <a:t>Improving the effectiveness of your communication will;</a:t>
            </a:r>
          </a:p>
          <a:p>
            <a:pPr lvl="1" eaLnBrk="1" hangingPunct="1">
              <a:spcAft>
                <a:spcPts val="600"/>
              </a:spcAft>
              <a:defRPr/>
            </a:pPr>
            <a:r>
              <a:rPr lang="en-AU" dirty="0"/>
              <a:t>Reduce frustration on</a:t>
            </a:r>
            <a:r>
              <a:rPr lang="en-AU" dirty="0" smtClean="0"/>
              <a:t> all </a:t>
            </a:r>
            <a:r>
              <a:rPr lang="en-AU" dirty="0"/>
              <a:t>sides</a:t>
            </a:r>
          </a:p>
          <a:p>
            <a:pPr lvl="1" eaLnBrk="1" hangingPunct="1">
              <a:spcAft>
                <a:spcPts val="600"/>
              </a:spcAft>
              <a:defRPr/>
            </a:pPr>
            <a:r>
              <a:rPr lang="en-AU" dirty="0"/>
              <a:t>Improve chances of </a:t>
            </a:r>
            <a:r>
              <a:rPr lang="en-AU" dirty="0" smtClean="0"/>
              <a:t>mutual understanding</a:t>
            </a:r>
          </a:p>
          <a:p>
            <a:pPr eaLnBrk="1" hangingPunct="1">
              <a:spcAft>
                <a:spcPts val="600"/>
              </a:spcAft>
              <a:defRPr/>
            </a:pPr>
            <a:r>
              <a:rPr lang="en-AU" dirty="0" smtClean="0"/>
              <a:t>Know which form of communication to use</a:t>
            </a:r>
          </a:p>
          <a:p>
            <a:pPr lvl="1" eaLnBrk="1" hangingPunct="1">
              <a:spcAft>
                <a:spcPts val="600"/>
              </a:spcAft>
              <a:defRPr/>
            </a:pPr>
            <a:r>
              <a:rPr lang="en-AU" dirty="0" smtClean="0"/>
              <a:t>Students are prone to relying on e-mail when they should call or meet face-to-face</a:t>
            </a:r>
          </a:p>
          <a:p>
            <a:pPr lvl="1" eaLnBrk="1" hangingPunct="1">
              <a:spcAft>
                <a:spcPts val="600"/>
              </a:spcAft>
              <a:defRPr/>
            </a:pPr>
            <a:endParaRPr lang="en-AU" b="1" dirty="0" smtClean="0"/>
          </a:p>
          <a:p>
            <a:pPr marL="0" indent="0" eaLnBrk="1" hangingPunct="1">
              <a:spcBef>
                <a:spcPct val="50000"/>
              </a:spcBef>
              <a:buFontTx/>
              <a:buNone/>
              <a:defRPr/>
            </a:pPr>
            <a:r>
              <a:rPr lang="en-AU" b="1" dirty="0" smtClean="0"/>
              <a:t>Always remember – in phone and e-mail exchanges, your counterpart can’t see you. You MUST take extra care to leave a good impression.</a:t>
            </a:r>
            <a:endParaRPr lang="en-AU" b="1" dirty="0"/>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730291"/>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Phone Communication</a:t>
            </a:r>
            <a:endParaRPr lang="en-AU" sz="3200" b="1" dirty="0">
              <a:solidFill>
                <a:schemeClr val="bg1"/>
              </a:solidFill>
              <a:latin typeface="Arial"/>
              <a:cs typeface="Arial"/>
            </a:endParaRPr>
          </a:p>
        </p:txBody>
      </p:sp>
      <p:sp>
        <p:nvSpPr>
          <p:cNvPr id="99330" name="Rectangle 3"/>
          <p:cNvSpPr>
            <a:spLocks noGrp="1" noChangeArrowheads="1"/>
          </p:cNvSpPr>
          <p:nvPr>
            <p:ph type="body" idx="1"/>
          </p:nvPr>
        </p:nvSpPr>
        <p:spPr>
          <a:xfrm>
            <a:off x="323528" y="1356626"/>
            <a:ext cx="6211415" cy="5240725"/>
          </a:xfrm>
        </p:spPr>
        <p:txBody>
          <a:bodyPr>
            <a:normAutofit fontScale="85000" lnSpcReduction="20000"/>
          </a:bodyPr>
          <a:lstStyle/>
          <a:p>
            <a:pPr eaLnBrk="1" hangingPunct="1">
              <a:spcBef>
                <a:spcPts val="600"/>
              </a:spcBef>
              <a:spcAft>
                <a:spcPts val="600"/>
              </a:spcAft>
            </a:pPr>
            <a:r>
              <a:rPr lang="en-AU" dirty="0" smtClean="0"/>
              <a:t>Consider the situation of others</a:t>
            </a:r>
          </a:p>
          <a:p>
            <a:pPr lvl="1" eaLnBrk="1" hangingPunct="1">
              <a:spcBef>
                <a:spcPts val="600"/>
              </a:spcBef>
              <a:spcAft>
                <a:spcPts val="600"/>
              </a:spcAft>
            </a:pPr>
            <a:r>
              <a:rPr lang="en-AU" dirty="0" smtClean="0"/>
              <a:t>Be prepared for your contact to be busy</a:t>
            </a:r>
          </a:p>
          <a:p>
            <a:pPr eaLnBrk="1" hangingPunct="1">
              <a:spcBef>
                <a:spcPts val="600"/>
              </a:spcBef>
              <a:spcAft>
                <a:spcPts val="600"/>
              </a:spcAft>
            </a:pPr>
            <a:r>
              <a:rPr lang="en-AU" dirty="0" smtClean="0"/>
              <a:t>Control the progression </a:t>
            </a:r>
            <a:r>
              <a:rPr lang="en-AU" dirty="0"/>
              <a:t>of </a:t>
            </a:r>
            <a:r>
              <a:rPr lang="en-AU" dirty="0" smtClean="0"/>
              <a:t>communication</a:t>
            </a:r>
          </a:p>
          <a:p>
            <a:pPr lvl="1" eaLnBrk="1" hangingPunct="1">
              <a:spcBef>
                <a:spcPts val="600"/>
              </a:spcBef>
              <a:spcAft>
                <a:spcPts val="600"/>
              </a:spcAft>
            </a:pPr>
            <a:r>
              <a:rPr lang="en-AU" dirty="0" smtClean="0"/>
              <a:t>If a contact is busy, set a time for a follow up or return call</a:t>
            </a:r>
          </a:p>
          <a:p>
            <a:pPr eaLnBrk="1" hangingPunct="1">
              <a:spcBef>
                <a:spcPts val="600"/>
              </a:spcBef>
              <a:spcAft>
                <a:spcPts val="600"/>
              </a:spcAft>
            </a:pPr>
            <a:r>
              <a:rPr lang="en-AU" dirty="0" smtClean="0"/>
              <a:t>Leave </a:t>
            </a:r>
            <a:r>
              <a:rPr lang="en-AU" dirty="0"/>
              <a:t>useful voicemail </a:t>
            </a:r>
            <a:r>
              <a:rPr lang="en-AU" dirty="0" smtClean="0"/>
              <a:t>messages</a:t>
            </a:r>
          </a:p>
          <a:p>
            <a:pPr lvl="1" eaLnBrk="1" hangingPunct="1">
              <a:spcBef>
                <a:spcPts val="600"/>
              </a:spcBef>
              <a:spcAft>
                <a:spcPts val="600"/>
              </a:spcAft>
            </a:pPr>
            <a:r>
              <a:rPr lang="en-AU" dirty="0" smtClean="0"/>
              <a:t>Always leave your contact number</a:t>
            </a:r>
            <a:endParaRPr lang="en-AU" dirty="0"/>
          </a:p>
          <a:p>
            <a:pPr eaLnBrk="1" hangingPunct="1">
              <a:spcBef>
                <a:spcPts val="600"/>
              </a:spcBef>
              <a:spcAft>
                <a:spcPts val="600"/>
              </a:spcAft>
            </a:pPr>
            <a:r>
              <a:rPr lang="en-AU" dirty="0" smtClean="0"/>
              <a:t>Do </a:t>
            </a:r>
            <a:r>
              <a:rPr lang="en-AU" dirty="0"/>
              <a:t>not nag via </a:t>
            </a:r>
            <a:r>
              <a:rPr lang="en-AU" dirty="0" smtClean="0"/>
              <a:t>voicemail</a:t>
            </a:r>
            <a:endParaRPr lang="en-AU" dirty="0"/>
          </a:p>
          <a:p>
            <a:pPr lvl="1" eaLnBrk="1" hangingPunct="1">
              <a:spcBef>
                <a:spcPts val="600"/>
              </a:spcBef>
              <a:spcAft>
                <a:spcPts val="600"/>
              </a:spcAft>
            </a:pPr>
            <a:r>
              <a:rPr lang="en-AU" sz="2400" dirty="0"/>
              <a:t>Leave ONE </a:t>
            </a:r>
            <a:r>
              <a:rPr lang="en-AU" sz="2400" dirty="0" smtClean="0"/>
              <a:t>message</a:t>
            </a:r>
            <a:endParaRPr lang="en-AU" sz="2400" dirty="0"/>
          </a:p>
          <a:p>
            <a:pPr eaLnBrk="1" hangingPunct="1">
              <a:spcBef>
                <a:spcPts val="600"/>
              </a:spcBef>
              <a:spcAft>
                <a:spcPts val="600"/>
              </a:spcAft>
            </a:pPr>
            <a:r>
              <a:rPr lang="en-AU" dirty="0" smtClean="0"/>
              <a:t>Your own voicemail greeting must be informative and professional</a:t>
            </a:r>
            <a:endParaRPr lang="en-AU" dirty="0"/>
          </a:p>
          <a:p>
            <a:pPr eaLnBrk="1" hangingPunct="1">
              <a:spcBef>
                <a:spcPct val="100000"/>
              </a:spcBef>
              <a:spcAft>
                <a:spcPts val="600"/>
              </a:spcAft>
            </a:pPr>
            <a:endParaRPr lang="en-AU" sz="2000" b="1" dirty="0"/>
          </a:p>
          <a:p>
            <a:pPr eaLnBrk="1" hangingPunct="1">
              <a:spcBef>
                <a:spcPct val="100000"/>
              </a:spcBef>
              <a:spcAft>
                <a:spcPts val="600"/>
              </a:spcAft>
            </a:pPr>
            <a:endParaRPr lang="en-AU" sz="2200" b="1" dirty="0" smtClean="0"/>
          </a:p>
          <a:p>
            <a:pPr lvl="2" eaLnBrk="1" hangingPunct="1">
              <a:spcBef>
                <a:spcPct val="0"/>
              </a:spcBef>
              <a:spcAft>
                <a:spcPts val="600"/>
              </a:spcAft>
            </a:pPr>
            <a:endParaRPr lang="en-GB" sz="2200" dirty="0" smtClean="0"/>
          </a:p>
        </p:txBody>
      </p:sp>
      <p:pic>
        <p:nvPicPr>
          <p:cNvPr id="5" name="Picture 4" descr="photo.JPG"/>
          <p:cNvPicPr>
            <a:picLocks noChangeAspect="1"/>
          </p:cNvPicPr>
          <p:nvPr/>
        </p:nvPicPr>
        <p:blipFill rotWithShape="1">
          <a:blip r:embed="rId3">
            <a:extLst>
              <a:ext uri="{28A0092B-C50C-407E-A947-70E740481C1C}">
                <a14:useLocalDpi xmlns:a14="http://schemas.microsoft.com/office/drawing/2010/main" val="0"/>
              </a:ext>
            </a:extLst>
          </a:blip>
          <a:srcRect l="14248" t="10756" b="15959"/>
          <a:stretch/>
        </p:blipFill>
        <p:spPr>
          <a:xfrm rot="5400000">
            <a:off x="6068549" y="2652531"/>
            <a:ext cx="3271597" cy="2088232"/>
          </a:xfrm>
          <a:prstGeom prst="rect">
            <a:avLst/>
          </a:prstGeom>
        </p:spPr>
      </p:pic>
      <p:sp>
        <p:nvSpPr>
          <p:cNvPr id="7" name="Rectangle 6"/>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899890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E-mail</a:t>
            </a:r>
            <a:endParaRPr lang="en-AU" sz="3200" b="1" dirty="0">
              <a:solidFill>
                <a:schemeClr val="bg1"/>
              </a:solidFill>
              <a:latin typeface="Arial"/>
              <a:cs typeface="Arial"/>
            </a:endParaRPr>
          </a:p>
        </p:txBody>
      </p:sp>
      <p:sp>
        <p:nvSpPr>
          <p:cNvPr id="107522" name="Rectangle 3"/>
          <p:cNvSpPr>
            <a:spLocks noGrp="1" noChangeArrowheads="1"/>
          </p:cNvSpPr>
          <p:nvPr>
            <p:ph type="body" idx="1"/>
          </p:nvPr>
        </p:nvSpPr>
        <p:spPr>
          <a:xfrm>
            <a:off x="304800" y="1288505"/>
            <a:ext cx="8305800" cy="5569495"/>
          </a:xfrm>
        </p:spPr>
        <p:txBody>
          <a:bodyPr>
            <a:normAutofit fontScale="85000" lnSpcReduction="20000"/>
          </a:bodyPr>
          <a:lstStyle/>
          <a:p>
            <a:pPr eaLnBrk="1" hangingPunct="1">
              <a:lnSpc>
                <a:spcPct val="110000"/>
              </a:lnSpc>
              <a:spcBef>
                <a:spcPts val="0"/>
              </a:spcBef>
              <a:spcAft>
                <a:spcPts val="600"/>
              </a:spcAft>
            </a:pPr>
            <a:r>
              <a:rPr lang="en-AU" dirty="0" smtClean="0"/>
              <a:t>Professional e-mails should be written as if they are letters</a:t>
            </a:r>
          </a:p>
          <a:p>
            <a:pPr lvl="1" eaLnBrk="1" hangingPunct="1">
              <a:lnSpc>
                <a:spcPct val="110000"/>
              </a:lnSpc>
              <a:spcBef>
                <a:spcPts val="0"/>
              </a:spcBef>
              <a:spcAft>
                <a:spcPts val="600"/>
              </a:spcAft>
            </a:pPr>
            <a:r>
              <a:rPr lang="en-AU" dirty="0" smtClean="0"/>
              <a:t>Grammar and spelling must be correct</a:t>
            </a:r>
          </a:p>
          <a:p>
            <a:pPr lvl="1" eaLnBrk="1" hangingPunct="1">
              <a:lnSpc>
                <a:spcPct val="110000"/>
              </a:lnSpc>
              <a:spcBef>
                <a:spcPts val="0"/>
              </a:spcBef>
              <a:spcAft>
                <a:spcPts val="600"/>
              </a:spcAft>
            </a:pPr>
            <a:r>
              <a:rPr lang="en-AU" dirty="0" smtClean="0"/>
              <a:t>Do not be overly familiar</a:t>
            </a:r>
          </a:p>
          <a:p>
            <a:pPr lvl="1" eaLnBrk="1" hangingPunct="1">
              <a:lnSpc>
                <a:spcPct val="110000"/>
              </a:lnSpc>
              <a:spcBef>
                <a:spcPts val="0"/>
              </a:spcBef>
              <a:spcAft>
                <a:spcPts val="600"/>
              </a:spcAft>
            </a:pPr>
            <a:r>
              <a:rPr lang="en-AU" dirty="0" smtClean="0"/>
              <a:t>Do not lapse into colloquialisms or “</a:t>
            </a:r>
            <a:r>
              <a:rPr lang="en-AU" dirty="0" err="1" smtClean="0"/>
              <a:t>txtspk</a:t>
            </a:r>
            <a:r>
              <a:rPr lang="en-AU" dirty="0" smtClean="0"/>
              <a:t>”</a:t>
            </a:r>
          </a:p>
          <a:p>
            <a:pPr eaLnBrk="1" hangingPunct="1">
              <a:lnSpc>
                <a:spcPct val="110000"/>
              </a:lnSpc>
              <a:spcBef>
                <a:spcPts val="0"/>
              </a:spcBef>
              <a:spcAft>
                <a:spcPts val="600"/>
              </a:spcAft>
            </a:pPr>
            <a:r>
              <a:rPr lang="en-AU" dirty="0" smtClean="0"/>
              <a:t>Always be mindful that e-mails can be circulated to unintended recipients</a:t>
            </a:r>
          </a:p>
          <a:p>
            <a:pPr eaLnBrk="1" hangingPunct="1">
              <a:lnSpc>
                <a:spcPct val="110000"/>
              </a:lnSpc>
              <a:spcBef>
                <a:spcPts val="0"/>
              </a:spcBef>
              <a:spcAft>
                <a:spcPts val="600"/>
              </a:spcAft>
            </a:pPr>
            <a:r>
              <a:rPr lang="en-AU" b="1" dirty="0" smtClean="0"/>
              <a:t>Take extra care when wording e-mails</a:t>
            </a:r>
          </a:p>
          <a:p>
            <a:pPr lvl="1" eaLnBrk="1" hangingPunct="1">
              <a:lnSpc>
                <a:spcPct val="110000"/>
              </a:lnSpc>
              <a:spcBef>
                <a:spcPts val="0"/>
              </a:spcBef>
              <a:spcAft>
                <a:spcPts val="600"/>
              </a:spcAft>
            </a:pPr>
            <a:r>
              <a:rPr lang="en-AU" sz="2400" dirty="0" smtClean="0"/>
              <a:t>It is </a:t>
            </a:r>
            <a:r>
              <a:rPr lang="en-AU" sz="2400" b="1" dirty="0" smtClean="0"/>
              <a:t>very</a:t>
            </a:r>
            <a:r>
              <a:rPr lang="en-AU" sz="2400" dirty="0" smtClean="0"/>
              <a:t> easy to leave the wrong impression via a poorly worded e-mail</a:t>
            </a:r>
          </a:p>
          <a:p>
            <a:pPr lvl="1" eaLnBrk="1" hangingPunct="1">
              <a:lnSpc>
                <a:spcPct val="110000"/>
              </a:lnSpc>
              <a:spcBef>
                <a:spcPts val="0"/>
              </a:spcBef>
              <a:spcAft>
                <a:spcPts val="600"/>
              </a:spcAft>
            </a:pPr>
            <a:r>
              <a:rPr lang="en-AU" sz="2400" dirty="0" smtClean="0"/>
              <a:t>Students are often guilty of poorly worded e-mails to supervisors, staff or mentors</a:t>
            </a:r>
          </a:p>
          <a:p>
            <a:pPr lvl="1" eaLnBrk="1" hangingPunct="1">
              <a:lnSpc>
                <a:spcPct val="110000"/>
              </a:lnSpc>
              <a:spcBef>
                <a:spcPts val="0"/>
              </a:spcBef>
              <a:spcAft>
                <a:spcPts val="600"/>
              </a:spcAft>
            </a:pPr>
            <a:r>
              <a:rPr lang="en-AU" sz="2400" dirty="0" smtClean="0"/>
              <a:t>Always check </a:t>
            </a:r>
            <a:r>
              <a:rPr lang="en-US" sz="2400" dirty="0" smtClean="0"/>
              <a:t>–</a:t>
            </a:r>
            <a:r>
              <a:rPr lang="en-AU" sz="2400" dirty="0" smtClean="0"/>
              <a:t> what sort of attitude does your e-mail convey? It’s easy to come across as arrogant or rude</a:t>
            </a:r>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5890980"/>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Presentations, Talks and Seminars</a:t>
            </a:r>
            <a:endParaRPr lang="en-AU" sz="3200" b="1" dirty="0">
              <a:solidFill>
                <a:schemeClr val="bg1"/>
              </a:solidFill>
              <a:latin typeface="Arial"/>
              <a:cs typeface="Arial"/>
            </a:endParaRPr>
          </a:p>
        </p:txBody>
      </p:sp>
      <p:sp>
        <p:nvSpPr>
          <p:cNvPr id="150536" name="Text Box 8"/>
          <p:cNvSpPr txBox="1">
            <a:spLocks noChangeArrowheads="1"/>
          </p:cNvSpPr>
          <p:nvPr/>
        </p:nvSpPr>
        <p:spPr bwMode="auto">
          <a:xfrm>
            <a:off x="865188" y="4046538"/>
            <a:ext cx="7453312" cy="457200"/>
          </a:xfrm>
          <a:prstGeom prst="rect">
            <a:avLst/>
          </a:prstGeom>
          <a:noFill/>
          <a:ln w="9525">
            <a:noFill/>
            <a:miter lim="800000"/>
            <a:headEnd/>
            <a:tailEnd/>
          </a:ln>
          <a:effectLst/>
        </p:spPr>
        <p:txBody>
          <a:bodyPr anchor="ctr">
            <a:spAutoFit/>
          </a:bodyPr>
          <a:lstStyle/>
          <a:p>
            <a:pPr eaLnBrk="0" hangingPunct="0">
              <a:defRPr/>
            </a:pPr>
            <a:endParaRPr lang="en-GB">
              <a:effectLst>
                <a:outerShdw blurRad="38100" dist="38100" dir="2700000" algn="tl">
                  <a:srgbClr val="FFFFFF"/>
                </a:outerShdw>
              </a:effectLst>
              <a:latin typeface="Georgia" pitchFamily="-111" charset="0"/>
              <a:ea typeface="ＭＳ Ｐゴシック" pitchFamily="-111" charset="-128"/>
              <a:cs typeface="ＭＳ Ｐゴシック" pitchFamily="-111" charset="-128"/>
            </a:endParaRPr>
          </a:p>
        </p:txBody>
      </p:sp>
      <p:sp>
        <p:nvSpPr>
          <p:cNvPr id="150539" name="Rectangle 11"/>
          <p:cNvSpPr>
            <a:spLocks noChangeArrowheads="1"/>
          </p:cNvSpPr>
          <p:nvPr/>
        </p:nvSpPr>
        <p:spPr bwMode="auto">
          <a:xfrm>
            <a:off x="323528" y="1625609"/>
            <a:ext cx="4835643" cy="4237877"/>
          </a:xfrm>
          <a:prstGeom prst="rect">
            <a:avLst/>
          </a:prstGeom>
          <a:noFill/>
          <a:ln w="9525">
            <a:noFill/>
            <a:miter lim="800000"/>
            <a:headEnd/>
            <a:tailEnd/>
          </a:ln>
        </p:spPr>
        <p:txBody>
          <a:bodyPr/>
          <a:lstStyle/>
          <a:p>
            <a:pPr marL="342900" indent="-342900" eaLnBrk="0" hangingPunct="0">
              <a:lnSpc>
                <a:spcPct val="90000"/>
              </a:lnSpc>
              <a:spcBef>
                <a:spcPts val="1000"/>
              </a:spcBef>
              <a:defRPr/>
            </a:pPr>
            <a:r>
              <a:rPr lang="en-GB" sz="2400" b="1" dirty="0">
                <a:latin typeface="+mj-lt"/>
                <a:ea typeface="ＭＳ Ｐゴシック" pitchFamily="-111" charset="-128"/>
                <a:cs typeface="ＭＳ Ｐゴシック" pitchFamily="-111" charset="-128"/>
              </a:rPr>
              <a:t>CEED Seminar </a:t>
            </a:r>
            <a:r>
              <a:rPr lang="en-GB" sz="2400" b="1" dirty="0" smtClean="0">
                <a:latin typeface="+mj-lt"/>
                <a:ea typeface="ＭＳ Ｐゴシック" pitchFamily="-111" charset="-128"/>
                <a:cs typeface="ＭＳ Ｐゴシック" pitchFamily="-111" charset="-128"/>
              </a:rPr>
              <a:t> (</a:t>
            </a:r>
            <a:r>
              <a:rPr lang="en-GB" sz="2400" b="1" dirty="0">
                <a:latin typeface="+mj-lt"/>
                <a:ea typeface="ＭＳ Ｐゴシック" pitchFamily="-111" charset="-128"/>
                <a:cs typeface="ＭＳ Ｐゴシック" pitchFamily="-111" charset="-128"/>
              </a:rPr>
              <a:t>September)</a:t>
            </a:r>
          </a:p>
          <a:p>
            <a:pPr marL="342900" indent="-342900" eaLnBrk="0" hangingPunct="0">
              <a:spcBef>
                <a:spcPct val="50000"/>
              </a:spcBef>
              <a:buFontTx/>
              <a:buChar char="•"/>
              <a:defRPr/>
            </a:pPr>
            <a:r>
              <a:rPr lang="en-GB" sz="2000" dirty="0">
                <a:latin typeface="+mj-lt"/>
                <a:ea typeface="ＭＳ Ｐゴシック" pitchFamily="-111" charset="-128"/>
                <a:cs typeface="ＭＳ Ｐゴシック" pitchFamily="-111" charset="-128"/>
              </a:rPr>
              <a:t>You will prepare a short </a:t>
            </a:r>
            <a:r>
              <a:rPr lang="en-GB" sz="2000" dirty="0" smtClean="0">
                <a:latin typeface="+mj-lt"/>
                <a:ea typeface="ＭＳ Ｐゴシック" pitchFamily="-111" charset="-128"/>
                <a:cs typeface="ＭＳ Ｐゴシック" pitchFamily="-111" charset="-128"/>
              </a:rPr>
              <a:t>(six </a:t>
            </a:r>
            <a:r>
              <a:rPr lang="en-GB" sz="2000" dirty="0">
                <a:latin typeface="+mj-lt"/>
                <a:ea typeface="ＭＳ Ｐゴシック" pitchFamily="-111" charset="-128"/>
                <a:cs typeface="ＭＳ Ｐゴシック" pitchFamily="-111" charset="-128"/>
              </a:rPr>
              <a:t>page) </a:t>
            </a:r>
            <a:r>
              <a:rPr lang="en-GB" sz="2000" dirty="0" smtClean="0">
                <a:latin typeface="+mj-lt"/>
                <a:ea typeface="ＭＳ Ｐゴシック" pitchFamily="-111" charset="-128"/>
                <a:cs typeface="ＭＳ Ｐゴシック" pitchFamily="-111" charset="-128"/>
              </a:rPr>
              <a:t>paper</a:t>
            </a:r>
          </a:p>
          <a:p>
            <a:pPr marL="342900" indent="-342900" eaLnBrk="0" hangingPunct="0">
              <a:spcBef>
                <a:spcPct val="50000"/>
              </a:spcBef>
              <a:buFontTx/>
              <a:buChar char="•"/>
              <a:defRPr/>
            </a:pPr>
            <a:r>
              <a:rPr lang="en-GB" sz="2000" dirty="0">
                <a:ea typeface="ＭＳ Ｐゴシック" pitchFamily="-111" charset="-128"/>
                <a:cs typeface="ＭＳ Ｐゴシック" pitchFamily="-111" charset="-128"/>
              </a:rPr>
              <a:t>You will deliver a 20 minute presentation (15 minute talk, 5 minutes for questions) </a:t>
            </a:r>
          </a:p>
          <a:p>
            <a:pPr marL="800100" lvl="1" indent="-342900" eaLnBrk="0" hangingPunct="0">
              <a:spcBef>
                <a:spcPct val="50000"/>
              </a:spcBef>
              <a:buFontTx/>
              <a:buChar char="•"/>
              <a:defRPr/>
            </a:pPr>
            <a:r>
              <a:rPr lang="en-GB" sz="2000" dirty="0">
                <a:latin typeface="Georgia" pitchFamily="-111" charset="0"/>
                <a:ea typeface="ＭＳ Ｐゴシック" pitchFamily="-111" charset="-128"/>
                <a:cs typeface="ＭＳ Ｐゴシック" pitchFamily="-111" charset="-128"/>
              </a:rPr>
              <a:t>Students starting at mid-year will be invited to return to deliver a presentation.</a:t>
            </a:r>
            <a:endParaRPr lang="en-GB" sz="2000" dirty="0">
              <a:ea typeface="ＭＳ Ｐゴシック" pitchFamily="-111" charset="-128"/>
              <a:cs typeface="ＭＳ Ｐゴシック" pitchFamily="-111" charset="-128"/>
            </a:endParaRPr>
          </a:p>
          <a:p>
            <a:pPr marL="342900" indent="-342900" eaLnBrk="0" hangingPunct="0">
              <a:spcBef>
                <a:spcPct val="50000"/>
              </a:spcBef>
              <a:buFontTx/>
              <a:buChar char="•"/>
              <a:defRPr/>
            </a:pPr>
            <a:r>
              <a:rPr lang="en-GB" sz="2000" dirty="0">
                <a:ea typeface="ＭＳ Ｐゴシック" pitchFamily="-111" charset="-128"/>
                <a:cs typeface="ＭＳ Ｐゴシック" pitchFamily="-111" charset="-128"/>
              </a:rPr>
              <a:t>You will also participate in event planning and operations.</a:t>
            </a:r>
          </a:p>
          <a:p>
            <a:pPr marL="342900" indent="-342900" eaLnBrk="0" hangingPunct="0">
              <a:spcBef>
                <a:spcPct val="50000"/>
              </a:spcBef>
              <a:buFontTx/>
              <a:buChar char="•"/>
              <a:defRPr/>
            </a:pPr>
            <a:endParaRPr lang="en-GB" dirty="0" smtClean="0">
              <a:latin typeface="+mj-lt"/>
              <a:ea typeface="ＭＳ Ｐゴシック" pitchFamily="-111" charset="-128"/>
              <a:cs typeface="ＭＳ Ｐゴシック" pitchFamily="-111" charset="-128"/>
            </a:endParaRPr>
          </a:p>
        </p:txBody>
      </p:sp>
      <p:pic>
        <p:nvPicPr>
          <p:cNvPr id="2" name="Picture 1" descr="PA0210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1026" y="2011264"/>
            <a:ext cx="3803915" cy="2852936"/>
          </a:xfrm>
          <a:prstGeom prst="rect">
            <a:avLst/>
          </a:prstGeom>
        </p:spPr>
      </p:pic>
      <p:sp>
        <p:nvSpPr>
          <p:cNvPr id="4" name="TextBox 3"/>
          <p:cNvSpPr txBox="1"/>
          <p:nvPr/>
        </p:nvSpPr>
        <p:spPr>
          <a:xfrm>
            <a:off x="323528" y="5805264"/>
            <a:ext cx="8352928" cy="830997"/>
          </a:xfrm>
          <a:prstGeom prst="rect">
            <a:avLst/>
          </a:prstGeom>
          <a:noFill/>
          <a:ln w="57150" cmpd="sng">
            <a:solidFill>
              <a:srgbClr val="CC9848"/>
            </a:solidFill>
          </a:ln>
        </p:spPr>
        <p:txBody>
          <a:bodyPr wrap="square" rtlCol="0">
            <a:spAutoFit/>
          </a:bodyPr>
          <a:lstStyle/>
          <a:p>
            <a:r>
              <a:rPr lang="en-GB" sz="2400" b="1" dirty="0">
                <a:ea typeface="ＭＳ Ｐゴシック" pitchFamily="-111" charset="-128"/>
                <a:cs typeface="ＭＳ Ｐゴシック" pitchFamily="-111" charset="-128"/>
              </a:rPr>
              <a:t>Most students are also invited to </a:t>
            </a:r>
            <a:r>
              <a:rPr lang="en-GB" sz="2400" b="1" dirty="0" smtClean="0">
                <a:ea typeface="ＭＳ Ｐゴシック" pitchFamily="-111" charset="-128"/>
                <a:cs typeface="ＭＳ Ｐゴシック" pitchFamily="-111" charset="-128"/>
              </a:rPr>
              <a:t>give presentations </a:t>
            </a:r>
            <a:r>
              <a:rPr lang="en-GB" sz="2400" b="1" dirty="0">
                <a:ea typeface="ＭＳ Ｐゴシック" pitchFamily="-111" charset="-128"/>
                <a:cs typeface="ＭＳ Ｐゴシック" pitchFamily="-111" charset="-128"/>
              </a:rPr>
              <a:t>at their Client’s </a:t>
            </a:r>
            <a:r>
              <a:rPr lang="en-GB" sz="2400" b="1" dirty="0" smtClean="0">
                <a:ea typeface="ＭＳ Ｐゴシック" pitchFamily="-111" charset="-128"/>
                <a:cs typeface="ＭＳ Ｐゴシック" pitchFamily="-111" charset="-128"/>
              </a:rPr>
              <a:t>premises</a:t>
            </a:r>
            <a:endParaRPr lang="en-GB" sz="2400" b="1" dirty="0">
              <a:ea typeface="ＭＳ Ｐゴシック" pitchFamily="-111" charset="-128"/>
              <a:cs typeface="ＭＳ Ｐゴシック" pitchFamily="-111" charset="-128"/>
            </a:endParaRPr>
          </a:p>
        </p:txBody>
      </p:sp>
      <p:sp>
        <p:nvSpPr>
          <p:cNvPr id="9" name="Rectangle 8"/>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258327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667000"/>
            <a:ext cx="8229600" cy="1676400"/>
          </a:xfrm>
        </p:spPr>
        <p:txBody>
          <a:bodyPr/>
          <a:lstStyle/>
          <a:p>
            <a:pPr algn="ctr" eaLnBrk="1" hangingPunct="1"/>
            <a:r>
              <a:rPr lang="en-US" sz="4800" b="1" dirty="0" smtClean="0"/>
              <a:t>Preparation is the key to good presentations.</a:t>
            </a:r>
          </a:p>
        </p:txBody>
      </p:sp>
      <p:sp>
        <p:nvSpPr>
          <p:cNvPr id="3" name="Rectangle 2"/>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endParaRPr lang="en-AU" sz="3200" b="1" dirty="0">
              <a:solidFill>
                <a:schemeClr val="bg1"/>
              </a:solidFill>
              <a:latin typeface="Arial"/>
              <a:cs typeface="Arial"/>
            </a:endParaRPr>
          </a:p>
        </p:txBody>
      </p:sp>
      <p:sp>
        <p:nvSpPr>
          <p:cNvPr id="4" name="Rectangle 3"/>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536256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8670" y="1376543"/>
            <a:ext cx="4504556" cy="5184576"/>
          </a:xfrm>
        </p:spPr>
        <p:txBody>
          <a:bodyPr numCol="1">
            <a:normAutofit lnSpcReduction="10000"/>
          </a:bodyPr>
          <a:lstStyle/>
          <a:p>
            <a:pPr eaLnBrk="1" hangingPunct="1">
              <a:lnSpc>
                <a:spcPct val="90000"/>
              </a:lnSpc>
              <a:defRPr/>
            </a:pPr>
            <a:r>
              <a:rPr lang="en-US" dirty="0" smtClean="0">
                <a:latin typeface="+mj-lt"/>
              </a:rPr>
              <a:t>Speaking Volume</a:t>
            </a:r>
          </a:p>
          <a:p>
            <a:pPr eaLnBrk="1" hangingPunct="1">
              <a:lnSpc>
                <a:spcPct val="90000"/>
              </a:lnSpc>
              <a:defRPr/>
            </a:pPr>
            <a:endParaRPr lang="en-US" dirty="0" smtClean="0">
              <a:latin typeface="+mj-lt"/>
            </a:endParaRPr>
          </a:p>
          <a:p>
            <a:pPr eaLnBrk="1" hangingPunct="1">
              <a:lnSpc>
                <a:spcPct val="90000"/>
              </a:lnSpc>
              <a:defRPr/>
            </a:pPr>
            <a:r>
              <a:rPr lang="en-US" dirty="0" smtClean="0">
                <a:latin typeface="+mj-lt"/>
              </a:rPr>
              <a:t>Speaking Rate</a:t>
            </a:r>
          </a:p>
          <a:p>
            <a:pPr eaLnBrk="1" hangingPunct="1">
              <a:lnSpc>
                <a:spcPct val="90000"/>
              </a:lnSpc>
              <a:defRPr/>
            </a:pPr>
            <a:endParaRPr lang="en-US" dirty="0" smtClean="0">
              <a:latin typeface="+mj-lt"/>
            </a:endParaRPr>
          </a:p>
          <a:p>
            <a:pPr eaLnBrk="1" hangingPunct="1">
              <a:lnSpc>
                <a:spcPct val="90000"/>
              </a:lnSpc>
              <a:defRPr/>
            </a:pPr>
            <a:r>
              <a:rPr lang="en-US" dirty="0" smtClean="0">
                <a:latin typeface="+mj-lt"/>
              </a:rPr>
              <a:t>Mannerisms</a:t>
            </a:r>
          </a:p>
          <a:p>
            <a:pPr eaLnBrk="1" hangingPunct="1">
              <a:lnSpc>
                <a:spcPct val="90000"/>
              </a:lnSpc>
              <a:defRPr/>
            </a:pPr>
            <a:endParaRPr lang="en-US" dirty="0" smtClean="0">
              <a:latin typeface="+mj-lt"/>
            </a:endParaRPr>
          </a:p>
          <a:p>
            <a:pPr eaLnBrk="1" hangingPunct="1">
              <a:lnSpc>
                <a:spcPct val="90000"/>
              </a:lnSpc>
              <a:defRPr/>
            </a:pPr>
            <a:r>
              <a:rPr lang="en-US" dirty="0" smtClean="0">
                <a:latin typeface="+mj-lt"/>
              </a:rPr>
              <a:t>Eye Contact</a:t>
            </a:r>
          </a:p>
          <a:p>
            <a:pPr eaLnBrk="1" hangingPunct="1">
              <a:lnSpc>
                <a:spcPct val="90000"/>
              </a:lnSpc>
              <a:defRPr/>
            </a:pPr>
            <a:endParaRPr lang="en-US" dirty="0" smtClean="0">
              <a:latin typeface="+mj-lt"/>
            </a:endParaRPr>
          </a:p>
          <a:p>
            <a:pPr eaLnBrk="1" hangingPunct="1">
              <a:lnSpc>
                <a:spcPct val="90000"/>
              </a:lnSpc>
              <a:defRPr/>
            </a:pPr>
            <a:r>
              <a:rPr lang="en-US" dirty="0" smtClean="0"/>
              <a:t>Activity and Engagement</a:t>
            </a:r>
            <a:endParaRPr lang="en-US" dirty="0" smtClean="0">
              <a:latin typeface="+mj-lt"/>
            </a:endParaRPr>
          </a:p>
        </p:txBody>
      </p:sp>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smtClean="0"/>
              <a:t>Delivery </a:t>
            </a:r>
            <a:r>
              <a:rPr lang="en-US" sz="3200" b="1" dirty="0"/>
              <a:t>and Personal Presence</a:t>
            </a:r>
            <a:endParaRPr lang="en-AU" sz="3200" b="1" dirty="0">
              <a:solidFill>
                <a:schemeClr val="bg1"/>
              </a:solidFill>
              <a:latin typeface="Arial"/>
              <a:cs typeface="Arial"/>
            </a:endParaRPr>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CEED 2009 001.jpg"/>
          <p:cNvPicPr>
            <a:picLocks noChangeAspect="1"/>
          </p:cNvPicPr>
          <p:nvPr/>
        </p:nvPicPr>
        <p:blipFill rotWithShape="1">
          <a:blip r:embed="rId2">
            <a:extLst>
              <a:ext uri="{28A0092B-C50C-407E-A947-70E740481C1C}">
                <a14:useLocalDpi xmlns:a14="http://schemas.microsoft.com/office/drawing/2010/main" val="0"/>
              </a:ext>
            </a:extLst>
          </a:blip>
          <a:srcRect t="9176" b="14106"/>
          <a:stretch/>
        </p:blipFill>
        <p:spPr>
          <a:xfrm>
            <a:off x="4643193" y="1436004"/>
            <a:ext cx="4246457" cy="4886726"/>
          </a:xfrm>
          <a:prstGeom prst="rect">
            <a:avLst/>
          </a:prstGeom>
        </p:spPr>
      </p:pic>
    </p:spTree>
    <p:extLst>
      <p:ext uri="{BB962C8B-B14F-4D97-AF65-F5344CB8AC3E}">
        <p14:creationId xmlns:p14="http://schemas.microsoft.com/office/powerpoint/2010/main" val="38087731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Professionalism</a:t>
            </a:r>
            <a:endParaRPr lang="en-AU" sz="3200" b="1" dirty="0">
              <a:solidFill>
                <a:schemeClr val="bg1"/>
              </a:solidFill>
              <a:latin typeface="Arial"/>
              <a:cs typeface="Arial"/>
            </a:endParaRPr>
          </a:p>
        </p:txBody>
      </p:sp>
      <p:sp>
        <p:nvSpPr>
          <p:cNvPr id="3" name="Content Placeholder 2"/>
          <p:cNvSpPr>
            <a:spLocks noGrp="1"/>
          </p:cNvSpPr>
          <p:nvPr>
            <p:ph idx="1"/>
          </p:nvPr>
        </p:nvSpPr>
        <p:spPr>
          <a:xfrm>
            <a:off x="457200" y="1845366"/>
            <a:ext cx="4504556" cy="4824536"/>
          </a:xfrm>
        </p:spPr>
        <p:txBody>
          <a:bodyPr numCol="1"/>
          <a:lstStyle/>
          <a:p>
            <a:pPr eaLnBrk="1" hangingPunct="1">
              <a:lnSpc>
                <a:spcPct val="90000"/>
              </a:lnSpc>
              <a:defRPr/>
            </a:pPr>
            <a:r>
              <a:rPr lang="en-US" dirty="0" smtClean="0">
                <a:latin typeface="+mj-lt"/>
              </a:rPr>
              <a:t>Avoiding Redundancy</a:t>
            </a:r>
          </a:p>
          <a:p>
            <a:pPr eaLnBrk="1" hangingPunct="1">
              <a:lnSpc>
                <a:spcPct val="90000"/>
              </a:lnSpc>
              <a:defRPr/>
            </a:pPr>
            <a:endParaRPr lang="en-US" dirty="0" smtClean="0">
              <a:latin typeface="+mj-lt"/>
            </a:endParaRPr>
          </a:p>
          <a:p>
            <a:pPr eaLnBrk="1" hangingPunct="1">
              <a:lnSpc>
                <a:spcPct val="90000"/>
              </a:lnSpc>
              <a:defRPr/>
            </a:pPr>
            <a:r>
              <a:rPr lang="en-US" dirty="0" smtClean="0">
                <a:latin typeface="+mj-lt"/>
              </a:rPr>
              <a:t>Professional Expression</a:t>
            </a:r>
          </a:p>
          <a:p>
            <a:pPr eaLnBrk="1" hangingPunct="1">
              <a:lnSpc>
                <a:spcPct val="90000"/>
              </a:lnSpc>
              <a:defRPr/>
            </a:pPr>
            <a:endParaRPr lang="en-US" dirty="0" smtClean="0">
              <a:latin typeface="+mj-lt"/>
            </a:endParaRPr>
          </a:p>
          <a:p>
            <a:pPr eaLnBrk="1" hangingPunct="1">
              <a:lnSpc>
                <a:spcPct val="90000"/>
              </a:lnSpc>
              <a:defRPr/>
            </a:pPr>
            <a:r>
              <a:rPr lang="en-US" dirty="0" smtClean="0">
                <a:latin typeface="+mj-lt"/>
              </a:rPr>
              <a:t>Professional Dress</a:t>
            </a:r>
          </a:p>
          <a:p>
            <a:pPr eaLnBrk="1" hangingPunct="1">
              <a:lnSpc>
                <a:spcPct val="90000"/>
              </a:lnSpc>
              <a:defRPr/>
            </a:pPr>
            <a:endParaRPr lang="en-US" dirty="0" smtClean="0">
              <a:latin typeface="+mj-lt"/>
            </a:endParaRPr>
          </a:p>
          <a:p>
            <a:pPr eaLnBrk="1" hangingPunct="1">
              <a:lnSpc>
                <a:spcPct val="90000"/>
              </a:lnSpc>
              <a:defRPr/>
            </a:pPr>
            <a:r>
              <a:rPr lang="en-US" dirty="0" smtClean="0">
                <a:latin typeface="+mj-lt"/>
              </a:rPr>
              <a:t>Meeting Time Limits</a:t>
            </a:r>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IMG_1070.JPG"/>
          <p:cNvPicPr>
            <a:picLocks noChangeAspect="1"/>
          </p:cNvPicPr>
          <p:nvPr/>
        </p:nvPicPr>
        <p:blipFill rotWithShape="1">
          <a:blip r:embed="rId2">
            <a:extLst>
              <a:ext uri="{28A0092B-C50C-407E-A947-70E740481C1C}">
                <a14:useLocalDpi xmlns:a14="http://schemas.microsoft.com/office/drawing/2010/main" val="0"/>
              </a:ext>
            </a:extLst>
          </a:blip>
          <a:srcRect l="32906" r="14697"/>
          <a:stretch/>
        </p:blipFill>
        <p:spPr>
          <a:xfrm>
            <a:off x="5492348" y="1385490"/>
            <a:ext cx="3556045" cy="5090056"/>
          </a:xfrm>
          <a:prstGeom prst="rect">
            <a:avLst/>
          </a:prstGeom>
        </p:spPr>
      </p:pic>
    </p:spTree>
    <p:extLst>
      <p:ext uri="{BB962C8B-B14F-4D97-AF65-F5344CB8AC3E}">
        <p14:creationId xmlns:p14="http://schemas.microsoft.com/office/powerpoint/2010/main" val="4913720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2286000"/>
            <a:ext cx="8229600" cy="2971800"/>
          </a:xfrm>
        </p:spPr>
        <p:txBody>
          <a:bodyPr>
            <a:normAutofit fontScale="90000"/>
          </a:bodyPr>
          <a:lstStyle/>
          <a:p>
            <a:pPr algn="ctr" eaLnBrk="1" hangingPunct="1"/>
            <a:r>
              <a:rPr lang="en-US" sz="6600" b="1" dirty="0" smtClean="0"/>
              <a:t>Confidence!</a:t>
            </a:r>
            <a:br>
              <a:rPr lang="en-US" sz="6600" b="1" dirty="0" smtClean="0"/>
            </a:br>
            <a:r>
              <a:rPr lang="en-US" sz="6600" b="1" dirty="0" smtClean="0"/>
              <a:t/>
            </a:r>
            <a:br>
              <a:rPr lang="en-US" sz="6600" b="1" dirty="0" smtClean="0"/>
            </a:br>
            <a:r>
              <a:rPr lang="en-US" b="1" dirty="0" smtClean="0"/>
              <a:t>Confidence derives from preparation.</a:t>
            </a:r>
          </a:p>
        </p:txBody>
      </p:sp>
      <p:sp>
        <p:nvSpPr>
          <p:cNvPr id="3" name="Rectangle 2"/>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endParaRPr lang="en-AU" sz="3200" b="1" dirty="0">
              <a:solidFill>
                <a:schemeClr val="bg1"/>
              </a:solidFill>
              <a:latin typeface="Arial"/>
              <a:cs typeface="Arial"/>
            </a:endParaRPr>
          </a:p>
        </p:txBody>
      </p:sp>
      <p:sp>
        <p:nvSpPr>
          <p:cNvPr id="4" name="Rectangle 3"/>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5497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2817813"/>
            <a:ext cx="8229600" cy="1373187"/>
          </a:xfrm>
        </p:spPr>
        <p:txBody>
          <a:bodyPr/>
          <a:lstStyle/>
          <a:p>
            <a:pPr algn="ctr" eaLnBrk="1" hangingPunct="1"/>
            <a:r>
              <a:rPr lang="en-US" sz="6600" b="1" dirty="0" smtClean="0"/>
              <a:t>Slide Content</a:t>
            </a:r>
          </a:p>
        </p:txBody>
      </p:sp>
      <p:sp>
        <p:nvSpPr>
          <p:cNvPr id="3" name="Rectangle 2"/>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endParaRPr lang="en-AU" sz="3200" b="1" dirty="0">
              <a:solidFill>
                <a:schemeClr val="bg1"/>
              </a:solidFill>
              <a:latin typeface="Arial"/>
              <a:cs typeface="Arial"/>
            </a:endParaRPr>
          </a:p>
        </p:txBody>
      </p:sp>
      <p:sp>
        <p:nvSpPr>
          <p:cNvPr id="4" name="Rectangle 3"/>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4576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
          <p:cNvSpPr>
            <a:spLocks noGrp="1"/>
          </p:cNvSpPr>
          <p:nvPr>
            <p:ph idx="1"/>
          </p:nvPr>
        </p:nvSpPr>
        <p:spPr>
          <a:xfrm>
            <a:off x="304800" y="1869781"/>
            <a:ext cx="8305800" cy="4495800"/>
          </a:xfrm>
        </p:spPr>
        <p:txBody>
          <a:bodyPr/>
          <a:lstStyle/>
          <a:p>
            <a:pPr eaLnBrk="1" hangingPunct="1">
              <a:spcAft>
                <a:spcPts val="600"/>
              </a:spcAft>
            </a:pPr>
            <a:r>
              <a:rPr lang="en-US" sz="2000" dirty="0" smtClean="0"/>
              <a:t>Staff members at the CEED Client have championed the project within their enterprise, which is expecting success.</a:t>
            </a:r>
          </a:p>
          <a:p>
            <a:pPr eaLnBrk="1" hangingPunct="1">
              <a:spcAft>
                <a:spcPts val="600"/>
              </a:spcAft>
            </a:pPr>
            <a:r>
              <a:rPr lang="en-US" sz="2000" dirty="0" smtClean="0"/>
              <a:t>Your Academic Supervisors will be looking for opportunities for future interaction with the Client.</a:t>
            </a:r>
          </a:p>
          <a:p>
            <a:pPr eaLnBrk="1" hangingPunct="1">
              <a:spcAft>
                <a:spcPts val="600"/>
              </a:spcAft>
            </a:pPr>
            <a:r>
              <a:rPr lang="en-US" sz="2000" dirty="0" smtClean="0"/>
              <a:t>The University’s reputation as a world-class research institution rides on every external interaction.</a:t>
            </a:r>
          </a:p>
          <a:p>
            <a:pPr eaLnBrk="1" hangingPunct="1">
              <a:spcAft>
                <a:spcPts val="600"/>
              </a:spcAft>
            </a:pPr>
            <a:r>
              <a:rPr lang="en-US" sz="2000" dirty="0" smtClean="0"/>
              <a:t>The ability of the CEED Program to secure future projects is dependent on the success of current projects.</a:t>
            </a:r>
          </a:p>
          <a:p>
            <a:pPr eaLnBrk="1" hangingPunct="1">
              <a:spcAft>
                <a:spcPts val="600"/>
              </a:spcAft>
            </a:pPr>
            <a:r>
              <a:rPr lang="en-US" sz="2000" dirty="0" smtClean="0"/>
              <a:t>YOUR reputation in industry is dependent on your approach to the project – a CEED project is a chance to make a good name for yourself in the Client enterprise, which can pay dividends in unexpected ways in the future.</a:t>
            </a:r>
          </a:p>
          <a:p>
            <a:pPr eaLnBrk="1" hangingPunct="1">
              <a:spcAft>
                <a:spcPts val="600"/>
              </a:spcAft>
            </a:pPr>
            <a:endParaRPr lang="en-US" dirty="0" smtClean="0"/>
          </a:p>
        </p:txBody>
      </p:sp>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AU" sz="3200" b="1" dirty="0" smtClean="0">
                <a:solidFill>
                  <a:schemeClr val="bg1"/>
                </a:solidFill>
                <a:latin typeface="Arial"/>
                <a:cs typeface="Arial"/>
              </a:rPr>
              <a:t>Personal Capital in CEED Projects</a:t>
            </a:r>
            <a:endParaRPr lang="en-AU" sz="3200" b="1" dirty="0">
              <a:solidFill>
                <a:schemeClr val="bg1"/>
              </a:solidFill>
              <a:latin typeface="Arial"/>
              <a:cs typeface="Arial"/>
            </a:endParaRPr>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288562"/>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Initial Slides</a:t>
            </a:r>
            <a:endParaRPr lang="en-AU" sz="3200" b="1" dirty="0">
              <a:solidFill>
                <a:schemeClr val="bg1"/>
              </a:solidFill>
              <a:latin typeface="Arial"/>
              <a:cs typeface="Arial"/>
            </a:endParaRPr>
          </a:p>
        </p:txBody>
      </p:sp>
      <p:sp>
        <p:nvSpPr>
          <p:cNvPr id="3" name="Content Placeholder 2"/>
          <p:cNvSpPr>
            <a:spLocks noGrp="1"/>
          </p:cNvSpPr>
          <p:nvPr>
            <p:ph idx="1"/>
          </p:nvPr>
        </p:nvSpPr>
        <p:spPr>
          <a:xfrm>
            <a:off x="495300" y="1371600"/>
            <a:ext cx="8267700" cy="5029200"/>
          </a:xfrm>
        </p:spPr>
        <p:txBody>
          <a:bodyPr>
            <a:normAutofit fontScale="85000" lnSpcReduction="20000"/>
          </a:bodyPr>
          <a:lstStyle/>
          <a:p>
            <a:pPr eaLnBrk="1" hangingPunct="1">
              <a:spcAft>
                <a:spcPts val="600"/>
              </a:spcAft>
              <a:defRPr/>
            </a:pPr>
            <a:r>
              <a:rPr lang="en-US" dirty="0" smtClean="0">
                <a:latin typeface="+mj-lt"/>
              </a:rPr>
              <a:t>The first 3 slides </a:t>
            </a:r>
            <a:r>
              <a:rPr lang="en-US" u="sng" dirty="0" smtClean="0">
                <a:latin typeface="+mj-lt"/>
              </a:rPr>
              <a:t>must</a:t>
            </a:r>
            <a:r>
              <a:rPr lang="en-US" dirty="0" smtClean="0">
                <a:latin typeface="+mj-lt"/>
              </a:rPr>
              <a:t> establish;</a:t>
            </a:r>
          </a:p>
          <a:p>
            <a:pPr lvl="1" eaLnBrk="1" hangingPunct="1">
              <a:spcAft>
                <a:spcPts val="600"/>
              </a:spcAft>
              <a:defRPr/>
            </a:pPr>
            <a:r>
              <a:rPr lang="en-US" b="1" dirty="0" smtClean="0">
                <a:latin typeface="+mj-lt"/>
              </a:rPr>
              <a:t>What</a:t>
            </a:r>
            <a:r>
              <a:rPr lang="en-US" dirty="0" smtClean="0">
                <a:latin typeface="+mj-lt"/>
              </a:rPr>
              <a:t> the project is about, and what your objectives are</a:t>
            </a:r>
          </a:p>
          <a:p>
            <a:pPr lvl="1" eaLnBrk="1" hangingPunct="1">
              <a:spcAft>
                <a:spcPts val="600"/>
              </a:spcAft>
              <a:defRPr/>
            </a:pPr>
            <a:r>
              <a:rPr lang="en-US" b="1" dirty="0" smtClean="0">
                <a:latin typeface="+mj-lt"/>
              </a:rPr>
              <a:t>Why</a:t>
            </a:r>
            <a:r>
              <a:rPr lang="en-US" dirty="0" smtClean="0">
                <a:latin typeface="+mj-lt"/>
              </a:rPr>
              <a:t> the project is important</a:t>
            </a:r>
          </a:p>
          <a:p>
            <a:pPr lvl="1" eaLnBrk="1" hangingPunct="1">
              <a:spcAft>
                <a:spcPts val="600"/>
              </a:spcAft>
              <a:defRPr/>
            </a:pPr>
            <a:r>
              <a:rPr lang="en-US" b="1" dirty="0" smtClean="0">
                <a:latin typeface="+mj-lt"/>
              </a:rPr>
              <a:t>How</a:t>
            </a:r>
            <a:r>
              <a:rPr lang="en-US" dirty="0" smtClean="0">
                <a:latin typeface="+mj-lt"/>
              </a:rPr>
              <a:t> you are going to achieve your objectives (in a general sense)</a:t>
            </a:r>
          </a:p>
          <a:p>
            <a:pPr eaLnBrk="1" hangingPunct="1">
              <a:spcAft>
                <a:spcPts val="600"/>
              </a:spcAft>
              <a:defRPr/>
            </a:pPr>
            <a:r>
              <a:rPr lang="en-US" b="1" dirty="0" smtClean="0">
                <a:latin typeface="+mj-lt"/>
              </a:rPr>
              <a:t>If the audience is thinking “WTH?????” after the first 3 slides, then you have lost them</a:t>
            </a:r>
          </a:p>
          <a:p>
            <a:pPr eaLnBrk="1" hangingPunct="1">
              <a:spcAft>
                <a:spcPts val="600"/>
              </a:spcAft>
              <a:defRPr/>
            </a:pPr>
            <a:r>
              <a:rPr lang="en-US" dirty="0" smtClean="0">
                <a:latin typeface="+mj-lt"/>
              </a:rPr>
              <a:t>Slides that list the order of the sections of your presentation are worthless.</a:t>
            </a:r>
          </a:p>
          <a:p>
            <a:pPr eaLnBrk="1" hangingPunct="1">
              <a:spcAft>
                <a:spcPts val="600"/>
              </a:spcAft>
              <a:defRPr/>
            </a:pPr>
            <a:r>
              <a:rPr lang="en-US" dirty="0" smtClean="0">
                <a:latin typeface="+mj-lt"/>
              </a:rPr>
              <a:t>It is essential to use high impact graphics in your initial explanatory slides – help the audience visualise the issue and its importance.</a:t>
            </a:r>
          </a:p>
          <a:p>
            <a:pPr eaLnBrk="1" hangingPunct="1">
              <a:spcAft>
                <a:spcPts val="600"/>
              </a:spcAft>
              <a:defRPr/>
            </a:pPr>
            <a:endParaRPr lang="en-US" dirty="0" smtClean="0">
              <a:latin typeface="+mj-lt"/>
            </a:endParaRPr>
          </a:p>
          <a:p>
            <a:pPr eaLnBrk="1" hangingPunct="1">
              <a:spcAft>
                <a:spcPts val="600"/>
              </a:spcAft>
              <a:buFontTx/>
              <a:buNone/>
              <a:defRPr/>
            </a:pPr>
            <a:endParaRPr lang="en-US" dirty="0" smtClean="0">
              <a:latin typeface="+mj-lt"/>
            </a:endParaRPr>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39744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Slide Presentation</a:t>
            </a:r>
            <a:endParaRPr lang="en-AU" sz="3200" b="1" dirty="0">
              <a:solidFill>
                <a:schemeClr val="bg1"/>
              </a:solidFill>
              <a:latin typeface="Arial"/>
              <a:cs typeface="Arial"/>
            </a:endParaRPr>
          </a:p>
        </p:txBody>
      </p:sp>
      <p:sp>
        <p:nvSpPr>
          <p:cNvPr id="3" name="Content Placeholder 2"/>
          <p:cNvSpPr>
            <a:spLocks noGrp="1"/>
          </p:cNvSpPr>
          <p:nvPr>
            <p:ph idx="1"/>
          </p:nvPr>
        </p:nvSpPr>
        <p:spPr>
          <a:xfrm>
            <a:off x="457199" y="1371599"/>
            <a:ext cx="8122177" cy="5274427"/>
          </a:xfrm>
        </p:spPr>
        <p:txBody>
          <a:bodyPr>
            <a:normAutofit fontScale="92500" lnSpcReduction="10000"/>
          </a:bodyPr>
          <a:lstStyle/>
          <a:p>
            <a:pPr eaLnBrk="1" hangingPunct="1">
              <a:defRPr/>
            </a:pPr>
            <a:r>
              <a:rPr lang="en-US" dirty="0" smtClean="0">
                <a:latin typeface="+mj-lt"/>
              </a:rPr>
              <a:t>Spelling and (gross) grammatical errors are unforgiveable.</a:t>
            </a:r>
          </a:p>
          <a:p>
            <a:pPr eaLnBrk="1" hangingPunct="1">
              <a:defRPr/>
            </a:pPr>
            <a:r>
              <a:rPr lang="en-US" dirty="0" smtClean="0">
                <a:latin typeface="+mj-lt"/>
              </a:rPr>
              <a:t>All graphs and images must be appropriately labelled</a:t>
            </a:r>
          </a:p>
          <a:p>
            <a:pPr lvl="1" eaLnBrk="1" hangingPunct="1">
              <a:defRPr/>
            </a:pPr>
            <a:r>
              <a:rPr lang="en-US" dirty="0" smtClean="0">
                <a:latin typeface="+mj-lt"/>
              </a:rPr>
              <a:t>Axis titles, legends, units</a:t>
            </a:r>
          </a:p>
          <a:p>
            <a:pPr eaLnBrk="1" hangingPunct="1">
              <a:defRPr/>
            </a:pPr>
            <a:r>
              <a:rPr lang="en-US" dirty="0" smtClean="0">
                <a:latin typeface="+mj-lt"/>
              </a:rPr>
              <a:t>You must use appropriate (professional) language on your slides, as well as in your verbal expression</a:t>
            </a:r>
          </a:p>
          <a:p>
            <a:pPr eaLnBrk="1" hangingPunct="1">
              <a:defRPr/>
            </a:pPr>
            <a:r>
              <a:rPr lang="en-US" dirty="0" smtClean="0">
                <a:latin typeface="+mj-lt"/>
              </a:rPr>
              <a:t>Your slide content should reflect the expected level of shared knowledge with the audience</a:t>
            </a:r>
          </a:p>
          <a:p>
            <a:pPr lvl="1" eaLnBrk="1" hangingPunct="1">
              <a:defRPr/>
            </a:pPr>
            <a:r>
              <a:rPr lang="en-US" dirty="0" smtClean="0">
                <a:latin typeface="+mj-lt"/>
              </a:rPr>
              <a:t>You MUST tailor your presentations to the audience.</a:t>
            </a:r>
          </a:p>
          <a:p>
            <a:pPr lvl="1" eaLnBrk="1" hangingPunct="1">
              <a:defRPr/>
            </a:pPr>
            <a:endParaRPr lang="en-US" dirty="0" smtClean="0">
              <a:latin typeface="+mj-lt"/>
            </a:endParaRPr>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06607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Technical Content</a:t>
            </a:r>
            <a:endParaRPr lang="en-AU" sz="3200" b="1" dirty="0">
              <a:solidFill>
                <a:schemeClr val="bg1"/>
              </a:solidFill>
              <a:latin typeface="Arial"/>
              <a:cs typeface="Arial"/>
            </a:endParaRPr>
          </a:p>
        </p:txBody>
      </p:sp>
      <p:sp>
        <p:nvSpPr>
          <p:cNvPr id="3" name="Content Placeholder 2"/>
          <p:cNvSpPr>
            <a:spLocks noGrp="1"/>
          </p:cNvSpPr>
          <p:nvPr>
            <p:ph idx="1"/>
          </p:nvPr>
        </p:nvSpPr>
        <p:spPr>
          <a:xfrm>
            <a:off x="457200" y="2667000"/>
            <a:ext cx="8001000" cy="2819400"/>
          </a:xfrm>
        </p:spPr>
        <p:txBody>
          <a:bodyPr/>
          <a:lstStyle/>
          <a:p>
            <a:pPr eaLnBrk="1" hangingPunct="1">
              <a:defRPr/>
            </a:pPr>
            <a:r>
              <a:rPr lang="en-US" sz="3200" dirty="0" smtClean="0">
                <a:latin typeface="+mj-lt"/>
              </a:rPr>
              <a:t>It is essential that all technical content presented be accurate; any obvious errors will lower the audience’s opinion of your work, and diminish its potential impact.</a:t>
            </a:r>
          </a:p>
          <a:p>
            <a:pPr eaLnBrk="1" hangingPunct="1">
              <a:buFontTx/>
              <a:buNone/>
              <a:defRPr/>
            </a:pPr>
            <a:endParaRPr lang="en-US" sz="3200" dirty="0" smtClean="0">
              <a:latin typeface="+mj-lt"/>
            </a:endParaRPr>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78639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Question Time</a:t>
            </a:r>
            <a:endParaRPr lang="en-AU" sz="3200" b="1" dirty="0">
              <a:solidFill>
                <a:schemeClr val="bg1"/>
              </a:solidFill>
              <a:latin typeface="Arial"/>
              <a:cs typeface="Arial"/>
            </a:endParaRPr>
          </a:p>
        </p:txBody>
      </p:sp>
      <p:sp>
        <p:nvSpPr>
          <p:cNvPr id="3" name="Content Placeholder 2"/>
          <p:cNvSpPr>
            <a:spLocks noGrp="1"/>
          </p:cNvSpPr>
          <p:nvPr>
            <p:ph idx="1"/>
          </p:nvPr>
        </p:nvSpPr>
        <p:spPr>
          <a:xfrm>
            <a:off x="457200" y="1371600"/>
            <a:ext cx="8229600" cy="5486400"/>
          </a:xfrm>
        </p:spPr>
        <p:txBody>
          <a:bodyPr>
            <a:normAutofit fontScale="85000" lnSpcReduction="20000"/>
          </a:bodyPr>
          <a:lstStyle/>
          <a:p>
            <a:pPr eaLnBrk="1" hangingPunct="1">
              <a:spcAft>
                <a:spcPts val="0"/>
              </a:spcAft>
              <a:defRPr/>
            </a:pPr>
            <a:r>
              <a:rPr lang="en-US" dirty="0" smtClean="0">
                <a:latin typeface="+mj-lt"/>
              </a:rPr>
              <a:t>Prepare in advance – think about the questions you would ask, and prepare answers for those</a:t>
            </a:r>
          </a:p>
          <a:p>
            <a:pPr lvl="1" eaLnBrk="1" hangingPunct="1">
              <a:spcAft>
                <a:spcPts val="0"/>
              </a:spcAft>
              <a:defRPr/>
            </a:pPr>
            <a:r>
              <a:rPr lang="en-US" dirty="0" smtClean="0">
                <a:latin typeface="+mj-lt"/>
              </a:rPr>
              <a:t>What were the limits of your model or experiment? Why did you settle on particular assumptions? Which choices were arbitrary? Which aspects of your hypothesis are open to challenge?</a:t>
            </a:r>
          </a:p>
          <a:p>
            <a:pPr eaLnBrk="1" hangingPunct="1">
              <a:spcAft>
                <a:spcPts val="0"/>
              </a:spcAft>
              <a:defRPr/>
            </a:pPr>
            <a:r>
              <a:rPr lang="en-US" dirty="0" smtClean="0">
                <a:latin typeface="+mj-lt"/>
              </a:rPr>
              <a:t>Listen to questions carefully.</a:t>
            </a:r>
          </a:p>
          <a:p>
            <a:pPr eaLnBrk="1" hangingPunct="1">
              <a:spcAft>
                <a:spcPts val="0"/>
              </a:spcAft>
              <a:defRPr/>
            </a:pPr>
            <a:r>
              <a:rPr lang="en-US" dirty="0" smtClean="0">
                <a:latin typeface="+mj-lt"/>
              </a:rPr>
              <a:t>Don’t rush – take a moment to think about your answer.</a:t>
            </a:r>
          </a:p>
          <a:p>
            <a:pPr eaLnBrk="1" hangingPunct="1">
              <a:spcAft>
                <a:spcPts val="0"/>
              </a:spcAft>
              <a:defRPr/>
            </a:pPr>
            <a:r>
              <a:rPr lang="en-US" dirty="0" smtClean="0">
                <a:latin typeface="+mj-lt"/>
              </a:rPr>
              <a:t>Don’t take questions personally</a:t>
            </a:r>
          </a:p>
          <a:p>
            <a:pPr eaLnBrk="1" hangingPunct="1">
              <a:spcAft>
                <a:spcPts val="0"/>
              </a:spcAft>
              <a:defRPr/>
            </a:pPr>
            <a:r>
              <a:rPr lang="en-US" dirty="0" smtClean="0">
                <a:latin typeface="+mj-lt"/>
              </a:rPr>
              <a:t>Don’t be defensive</a:t>
            </a:r>
          </a:p>
          <a:p>
            <a:pPr eaLnBrk="1" hangingPunct="1">
              <a:spcAft>
                <a:spcPts val="0"/>
              </a:spcAft>
              <a:defRPr/>
            </a:pPr>
            <a:r>
              <a:rPr lang="en-US" dirty="0" smtClean="0">
                <a:latin typeface="+mj-lt"/>
              </a:rPr>
              <a:t>Accept that the questioner may be raising a valid point.</a:t>
            </a:r>
          </a:p>
          <a:p>
            <a:pPr eaLnBrk="1" hangingPunct="1">
              <a:spcAft>
                <a:spcPts val="0"/>
              </a:spcAft>
              <a:defRPr/>
            </a:pPr>
            <a:r>
              <a:rPr lang="en-US" dirty="0" smtClean="0">
                <a:latin typeface="+mj-lt"/>
              </a:rPr>
              <a:t>You don’t always have to have an answer – but you should have an idea of how to get the answer.</a:t>
            </a:r>
          </a:p>
          <a:p>
            <a:pPr eaLnBrk="1" hangingPunct="1">
              <a:spcAft>
                <a:spcPts val="0"/>
              </a:spcAft>
              <a:buFontTx/>
              <a:buNone/>
              <a:defRPr/>
            </a:pPr>
            <a:endParaRPr lang="en-US" dirty="0" smtClean="0">
              <a:latin typeface="+mj-lt"/>
            </a:endParaRPr>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29404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Font Size</a:t>
            </a:r>
            <a:endParaRPr lang="en-AU" sz="3200" b="1" dirty="0">
              <a:solidFill>
                <a:schemeClr val="bg1"/>
              </a:solidFill>
              <a:latin typeface="Arial"/>
              <a:cs typeface="Arial"/>
            </a:endParaRPr>
          </a:p>
        </p:txBody>
      </p:sp>
      <p:sp>
        <p:nvSpPr>
          <p:cNvPr id="3" name="Content Placeholder 2"/>
          <p:cNvSpPr>
            <a:spLocks noGrp="1"/>
          </p:cNvSpPr>
          <p:nvPr>
            <p:ph idx="1"/>
          </p:nvPr>
        </p:nvSpPr>
        <p:spPr>
          <a:xfrm>
            <a:off x="495300" y="1695733"/>
            <a:ext cx="8267700" cy="4495800"/>
          </a:xfrm>
        </p:spPr>
        <p:txBody>
          <a:bodyPr>
            <a:normAutofit fontScale="85000" lnSpcReduction="10000"/>
          </a:bodyPr>
          <a:lstStyle/>
          <a:p>
            <a:pPr eaLnBrk="1" hangingPunct="1">
              <a:defRPr/>
            </a:pPr>
            <a:r>
              <a:rPr lang="en-US" dirty="0" smtClean="0">
                <a:latin typeface="+mj-lt"/>
              </a:rPr>
              <a:t>All text and image labels must be visible from the back of the room.</a:t>
            </a:r>
          </a:p>
          <a:p>
            <a:pPr eaLnBrk="1" hangingPunct="1">
              <a:defRPr/>
            </a:pPr>
            <a:r>
              <a:rPr lang="en-US" dirty="0" smtClean="0">
                <a:latin typeface="+mj-lt"/>
              </a:rPr>
              <a:t>Rule of thumb – never use less than 16 point font, and try to stay at 20 point and above for important text.</a:t>
            </a:r>
          </a:p>
          <a:p>
            <a:pPr lvl="1" eaLnBrk="1" hangingPunct="1">
              <a:defRPr/>
            </a:pPr>
            <a:r>
              <a:rPr lang="en-US" sz="2400" dirty="0" smtClean="0">
                <a:latin typeface="+mj-lt"/>
              </a:rPr>
              <a:t>This is 20 </a:t>
            </a:r>
            <a:r>
              <a:rPr lang="en-US" sz="2400" dirty="0" smtClean="0">
                <a:latin typeface="+mj-lt"/>
              </a:rPr>
              <a:t>point (Calibri)</a:t>
            </a:r>
            <a:endParaRPr lang="en-US" sz="2400" dirty="0" smtClean="0">
              <a:latin typeface="+mj-lt"/>
            </a:endParaRPr>
          </a:p>
          <a:p>
            <a:pPr lvl="1" eaLnBrk="1" hangingPunct="1">
              <a:defRPr/>
            </a:pPr>
            <a:r>
              <a:rPr lang="en-US" sz="1900" dirty="0" smtClean="0">
                <a:latin typeface="+mj-lt"/>
              </a:rPr>
              <a:t>This is 16 point</a:t>
            </a:r>
          </a:p>
          <a:p>
            <a:pPr lvl="1" eaLnBrk="1" hangingPunct="1">
              <a:defRPr/>
            </a:pPr>
            <a:r>
              <a:rPr lang="en-US" sz="1400" dirty="0" smtClean="0">
                <a:latin typeface="+mj-lt"/>
              </a:rPr>
              <a:t>This is 12 point</a:t>
            </a:r>
          </a:p>
          <a:p>
            <a:pPr eaLnBrk="1" hangingPunct="1">
              <a:defRPr/>
            </a:pPr>
            <a:r>
              <a:rPr lang="en-US" dirty="0" smtClean="0">
                <a:latin typeface="+mj-lt"/>
              </a:rPr>
              <a:t>Note that these limits can vary for different types of font</a:t>
            </a:r>
          </a:p>
          <a:p>
            <a:pPr eaLnBrk="1" hangingPunct="1">
              <a:defRPr/>
            </a:pPr>
            <a:r>
              <a:rPr lang="en-US" dirty="0" smtClean="0">
                <a:latin typeface="+mj-lt"/>
              </a:rPr>
              <a:t>Be sure to use crisp, clear fonts;</a:t>
            </a:r>
          </a:p>
          <a:p>
            <a:pPr lvl="1" eaLnBrk="1" hangingPunct="1">
              <a:defRPr/>
            </a:pPr>
            <a:r>
              <a:rPr lang="en-US" dirty="0" smtClean="0">
                <a:latin typeface="+mj-lt"/>
              </a:rPr>
              <a:t>Georgia (this presentation), </a:t>
            </a:r>
            <a:r>
              <a:rPr lang="en-US" dirty="0" smtClean="0">
                <a:latin typeface="Times"/>
                <a:cs typeface="Times"/>
              </a:rPr>
              <a:t>Times</a:t>
            </a:r>
            <a:r>
              <a:rPr lang="en-US" dirty="0" smtClean="0">
                <a:latin typeface="+mj-lt"/>
              </a:rPr>
              <a:t>, </a:t>
            </a:r>
            <a:r>
              <a:rPr lang="en-US" dirty="0" smtClean="0"/>
              <a:t>Arial</a:t>
            </a:r>
            <a:r>
              <a:rPr lang="en-US" dirty="0" smtClean="0">
                <a:latin typeface="+mj-lt"/>
              </a:rPr>
              <a:t>, </a:t>
            </a:r>
            <a:r>
              <a:rPr lang="en-US" dirty="0" smtClean="0">
                <a:latin typeface="Helvetica"/>
                <a:cs typeface="Helvetica"/>
              </a:rPr>
              <a:t>Helvetica</a:t>
            </a:r>
            <a:r>
              <a:rPr lang="en-US" dirty="0" smtClean="0">
                <a:latin typeface="+mj-lt"/>
              </a:rPr>
              <a:t>, </a:t>
            </a:r>
            <a:r>
              <a:rPr lang="en-US" dirty="0" smtClean="0">
                <a:latin typeface="Geneva"/>
                <a:cs typeface="Geneva"/>
              </a:rPr>
              <a:t>Geneva</a:t>
            </a:r>
            <a:r>
              <a:rPr lang="en-US" dirty="0" smtClean="0">
                <a:latin typeface="+mj-lt"/>
              </a:rPr>
              <a:t> </a:t>
            </a:r>
          </a:p>
          <a:p>
            <a:pPr eaLnBrk="1" hangingPunct="1">
              <a:defRPr/>
            </a:pPr>
            <a:endParaRPr lang="en-US" dirty="0" smtClean="0">
              <a:latin typeface="+mj-lt"/>
            </a:endParaRPr>
          </a:p>
          <a:p>
            <a:pPr eaLnBrk="1" hangingPunct="1">
              <a:defRPr/>
            </a:pPr>
            <a:endParaRPr lang="en-US" dirty="0" smtClean="0">
              <a:latin typeface="+mj-lt"/>
            </a:endParaRPr>
          </a:p>
          <a:p>
            <a:pPr eaLnBrk="1" hangingPunct="1">
              <a:buFontTx/>
              <a:buNone/>
              <a:defRPr/>
            </a:pPr>
            <a:endParaRPr lang="en-US" dirty="0" smtClean="0">
              <a:latin typeface="+mj-lt"/>
            </a:endParaRPr>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80020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Background and </a:t>
            </a:r>
            <a:r>
              <a:rPr lang="en-US" sz="3200" b="1" dirty="0" err="1"/>
              <a:t>Colours</a:t>
            </a:r>
            <a:endParaRPr lang="en-AU" sz="3200" b="1" dirty="0">
              <a:solidFill>
                <a:schemeClr val="bg1"/>
              </a:solidFill>
              <a:latin typeface="Arial"/>
              <a:cs typeface="Arial"/>
            </a:endParaRPr>
          </a:p>
        </p:txBody>
      </p:sp>
      <p:sp>
        <p:nvSpPr>
          <p:cNvPr id="3" name="Content Placeholder 2"/>
          <p:cNvSpPr>
            <a:spLocks noGrp="1"/>
          </p:cNvSpPr>
          <p:nvPr>
            <p:ph idx="1"/>
          </p:nvPr>
        </p:nvSpPr>
        <p:spPr>
          <a:xfrm>
            <a:off x="457200" y="1219200"/>
            <a:ext cx="7499350" cy="5486400"/>
          </a:xfrm>
        </p:spPr>
        <p:txBody>
          <a:bodyPr>
            <a:normAutofit fontScale="85000" lnSpcReduction="20000"/>
          </a:bodyPr>
          <a:lstStyle/>
          <a:p>
            <a:pPr eaLnBrk="1" hangingPunct="1">
              <a:spcAft>
                <a:spcPts val="600"/>
              </a:spcAft>
              <a:defRPr/>
            </a:pPr>
            <a:r>
              <a:rPr lang="en-US" dirty="0" smtClean="0">
                <a:latin typeface="+mj-lt"/>
              </a:rPr>
              <a:t>Be careful when selecting backgrounds and slide formats</a:t>
            </a:r>
          </a:p>
          <a:p>
            <a:pPr lvl="1" eaLnBrk="1" hangingPunct="1">
              <a:spcAft>
                <a:spcPts val="600"/>
              </a:spcAft>
              <a:defRPr/>
            </a:pPr>
            <a:r>
              <a:rPr lang="en-US" dirty="0" smtClean="0">
                <a:latin typeface="+mj-lt"/>
              </a:rPr>
              <a:t>“Busy” slide templates can restrict space and obscure information</a:t>
            </a:r>
          </a:p>
          <a:p>
            <a:pPr lvl="1" eaLnBrk="1" hangingPunct="1">
              <a:spcAft>
                <a:spcPts val="600"/>
              </a:spcAft>
              <a:defRPr/>
            </a:pPr>
            <a:r>
              <a:rPr lang="en-US" dirty="0" smtClean="0">
                <a:latin typeface="+mj-lt"/>
              </a:rPr>
              <a:t>Don’t let background </a:t>
            </a:r>
            <a:r>
              <a:rPr lang="en-US" dirty="0" err="1" smtClean="0">
                <a:latin typeface="+mj-lt"/>
              </a:rPr>
              <a:t>colours</a:t>
            </a:r>
            <a:r>
              <a:rPr lang="en-US" dirty="0" smtClean="0">
                <a:latin typeface="+mj-lt"/>
              </a:rPr>
              <a:t> overwhelm the key information</a:t>
            </a:r>
          </a:p>
          <a:p>
            <a:pPr eaLnBrk="1" hangingPunct="1">
              <a:spcAft>
                <a:spcPts val="600"/>
              </a:spcAft>
              <a:defRPr/>
            </a:pPr>
            <a:r>
              <a:rPr lang="en-US" dirty="0" smtClean="0">
                <a:latin typeface="+mj-lt"/>
              </a:rPr>
              <a:t>Ensure that Background and font </a:t>
            </a:r>
            <a:r>
              <a:rPr lang="en-US" dirty="0" err="1" smtClean="0">
                <a:latin typeface="+mj-lt"/>
              </a:rPr>
              <a:t>colours</a:t>
            </a:r>
            <a:r>
              <a:rPr lang="en-US" dirty="0" smtClean="0">
                <a:latin typeface="+mj-lt"/>
              </a:rPr>
              <a:t> are compatible</a:t>
            </a:r>
          </a:p>
          <a:p>
            <a:pPr lvl="1" eaLnBrk="1" hangingPunct="1">
              <a:spcAft>
                <a:spcPts val="600"/>
              </a:spcAft>
              <a:defRPr/>
            </a:pPr>
            <a:r>
              <a:rPr lang="en-US" dirty="0" smtClean="0">
                <a:latin typeface="+mj-lt"/>
              </a:rPr>
              <a:t>Dark on light or light on dark are the rule – “sort of dark on sort of light” or vice versa is a silly mistake</a:t>
            </a:r>
          </a:p>
          <a:p>
            <a:pPr lvl="1" eaLnBrk="1" hangingPunct="1">
              <a:spcAft>
                <a:spcPts val="600"/>
              </a:spcAft>
              <a:defRPr/>
            </a:pPr>
            <a:endParaRPr lang="en-US" dirty="0" smtClean="0">
              <a:latin typeface="+mj-lt"/>
            </a:endParaRPr>
          </a:p>
          <a:p>
            <a:pPr lvl="1" eaLnBrk="1" hangingPunct="1">
              <a:spcAft>
                <a:spcPts val="600"/>
              </a:spcAft>
              <a:defRPr/>
            </a:pPr>
            <a:endParaRPr lang="en-US" dirty="0" smtClean="0">
              <a:latin typeface="+mj-lt"/>
            </a:endParaRPr>
          </a:p>
          <a:p>
            <a:pPr lvl="1" eaLnBrk="1" hangingPunct="1">
              <a:spcAft>
                <a:spcPts val="600"/>
              </a:spcAft>
              <a:defRPr/>
            </a:pPr>
            <a:r>
              <a:rPr lang="en-US" dirty="0" smtClean="0"/>
              <a:t>Make sure that the background </a:t>
            </a:r>
            <a:r>
              <a:rPr lang="en-US" dirty="0" err="1" smtClean="0"/>
              <a:t>colours</a:t>
            </a:r>
            <a:r>
              <a:rPr lang="en-US" dirty="0" smtClean="0"/>
              <a:t> are compatible with graphs and images too.</a:t>
            </a:r>
            <a:endParaRPr lang="en-US" dirty="0" smtClean="0">
              <a:latin typeface="+mj-lt"/>
            </a:endParaRPr>
          </a:p>
        </p:txBody>
      </p:sp>
      <p:sp>
        <p:nvSpPr>
          <p:cNvPr id="2" name="TextBox 1"/>
          <p:cNvSpPr txBox="1"/>
          <p:nvPr/>
        </p:nvSpPr>
        <p:spPr>
          <a:xfrm>
            <a:off x="1187624" y="5301208"/>
            <a:ext cx="1656184" cy="461665"/>
          </a:xfrm>
          <a:prstGeom prst="rect">
            <a:avLst/>
          </a:prstGeom>
          <a:noFill/>
          <a:ln w="38100" cmpd="sng">
            <a:solidFill>
              <a:schemeClr val="tx1"/>
            </a:solidFill>
          </a:ln>
        </p:spPr>
        <p:txBody>
          <a:bodyPr wrap="square" rtlCol="0">
            <a:spAutoFit/>
          </a:bodyPr>
          <a:lstStyle/>
          <a:p>
            <a:pPr algn="ctr"/>
            <a:r>
              <a:rPr lang="en-US" dirty="0" smtClean="0"/>
              <a:t>Good</a:t>
            </a:r>
            <a:endParaRPr lang="en-US" dirty="0"/>
          </a:p>
        </p:txBody>
      </p:sp>
      <p:sp>
        <p:nvSpPr>
          <p:cNvPr id="5" name="TextBox 4"/>
          <p:cNvSpPr txBox="1"/>
          <p:nvPr/>
        </p:nvSpPr>
        <p:spPr>
          <a:xfrm>
            <a:off x="3059832" y="5301208"/>
            <a:ext cx="1656184" cy="461665"/>
          </a:xfrm>
          <a:prstGeom prst="rect">
            <a:avLst/>
          </a:prstGeom>
          <a:solidFill>
            <a:srgbClr val="333399"/>
          </a:solidFill>
        </p:spPr>
        <p:txBody>
          <a:bodyPr wrap="square" rtlCol="0">
            <a:spAutoFit/>
          </a:bodyPr>
          <a:lstStyle/>
          <a:p>
            <a:pPr algn="ctr"/>
            <a:r>
              <a:rPr lang="en-US" dirty="0" smtClean="0">
                <a:solidFill>
                  <a:schemeClr val="bg1"/>
                </a:solidFill>
              </a:rPr>
              <a:t>Good</a:t>
            </a:r>
            <a:endParaRPr lang="en-US" dirty="0">
              <a:solidFill>
                <a:schemeClr val="bg1"/>
              </a:solidFill>
            </a:endParaRPr>
          </a:p>
        </p:txBody>
      </p:sp>
      <p:sp>
        <p:nvSpPr>
          <p:cNvPr id="6" name="TextBox 5"/>
          <p:cNvSpPr txBox="1"/>
          <p:nvPr/>
        </p:nvSpPr>
        <p:spPr>
          <a:xfrm>
            <a:off x="5004048" y="5301208"/>
            <a:ext cx="1656184" cy="461665"/>
          </a:xfrm>
          <a:prstGeom prst="rect">
            <a:avLst/>
          </a:prstGeom>
          <a:solidFill>
            <a:schemeClr val="accent5">
              <a:lumMod val="75000"/>
            </a:schemeClr>
          </a:solidFill>
        </p:spPr>
        <p:txBody>
          <a:bodyPr wrap="square" rtlCol="0">
            <a:spAutoFit/>
          </a:bodyPr>
          <a:lstStyle/>
          <a:p>
            <a:pPr algn="ctr"/>
            <a:r>
              <a:rPr lang="en-US" dirty="0" smtClean="0">
                <a:solidFill>
                  <a:schemeClr val="accent1">
                    <a:lumMod val="50000"/>
                  </a:schemeClr>
                </a:solidFill>
              </a:rPr>
              <a:t>No Good</a:t>
            </a:r>
            <a:endParaRPr lang="en-US" dirty="0">
              <a:solidFill>
                <a:schemeClr val="accent1">
                  <a:lumMod val="50000"/>
                </a:schemeClr>
              </a:solidFill>
            </a:endParaRPr>
          </a:p>
        </p:txBody>
      </p:sp>
      <p:sp>
        <p:nvSpPr>
          <p:cNvPr id="7" name="TextBox 6"/>
          <p:cNvSpPr txBox="1"/>
          <p:nvPr/>
        </p:nvSpPr>
        <p:spPr>
          <a:xfrm>
            <a:off x="6948264" y="5301208"/>
            <a:ext cx="1656184" cy="461665"/>
          </a:xfrm>
          <a:prstGeom prst="rect">
            <a:avLst/>
          </a:prstGeom>
          <a:solidFill>
            <a:srgbClr val="0000FF"/>
          </a:solidFill>
        </p:spPr>
        <p:txBody>
          <a:bodyPr wrap="square" rtlCol="0">
            <a:spAutoFit/>
          </a:bodyPr>
          <a:lstStyle/>
          <a:p>
            <a:pPr algn="ctr"/>
            <a:r>
              <a:rPr lang="en-US" dirty="0" smtClean="0">
                <a:solidFill>
                  <a:schemeClr val="accent1">
                    <a:lumMod val="90000"/>
                  </a:schemeClr>
                </a:solidFill>
              </a:rPr>
              <a:t>Stupid</a:t>
            </a:r>
            <a:endParaRPr lang="en-US" dirty="0">
              <a:solidFill>
                <a:schemeClr val="accent1">
                  <a:lumMod val="90000"/>
                </a:schemeClr>
              </a:solidFill>
            </a:endParaRPr>
          </a:p>
        </p:txBody>
      </p:sp>
      <p:sp>
        <p:nvSpPr>
          <p:cNvPr id="9" name="Rectangle 8"/>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50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Image Size</a:t>
            </a:r>
            <a:endParaRPr lang="en-AU" sz="3200" b="1" dirty="0">
              <a:solidFill>
                <a:schemeClr val="bg1"/>
              </a:solidFill>
              <a:latin typeface="Arial"/>
              <a:cs typeface="Arial"/>
            </a:endParaRPr>
          </a:p>
        </p:txBody>
      </p:sp>
      <p:sp>
        <p:nvSpPr>
          <p:cNvPr id="3" name="Content Placeholder 2"/>
          <p:cNvSpPr>
            <a:spLocks noGrp="1"/>
          </p:cNvSpPr>
          <p:nvPr>
            <p:ph idx="1"/>
          </p:nvPr>
        </p:nvSpPr>
        <p:spPr>
          <a:xfrm>
            <a:off x="457200" y="1219200"/>
            <a:ext cx="7499350" cy="5486400"/>
          </a:xfrm>
        </p:spPr>
        <p:txBody>
          <a:bodyPr>
            <a:normAutofit fontScale="85000" lnSpcReduction="20000"/>
          </a:bodyPr>
          <a:lstStyle/>
          <a:p>
            <a:pPr eaLnBrk="1" hangingPunct="1">
              <a:spcAft>
                <a:spcPts val="600"/>
              </a:spcAft>
              <a:defRPr/>
            </a:pPr>
            <a:r>
              <a:rPr lang="en-US" dirty="0" smtClean="0">
                <a:latin typeface="+mj-lt"/>
              </a:rPr>
              <a:t>Make sure that all image features, symbols and labels are visible at the back of the room</a:t>
            </a:r>
          </a:p>
          <a:p>
            <a:pPr lvl="1" eaLnBrk="1" hangingPunct="1">
              <a:spcAft>
                <a:spcPts val="600"/>
              </a:spcAft>
              <a:defRPr/>
            </a:pPr>
            <a:r>
              <a:rPr lang="en-US" dirty="0" smtClean="0">
                <a:latin typeface="+mj-lt"/>
              </a:rPr>
              <a:t>Lines and text are often “thinned” by the projector – so lines that look good on your screen may not show up well when projected.</a:t>
            </a:r>
          </a:p>
          <a:p>
            <a:pPr lvl="1" eaLnBrk="1" hangingPunct="1">
              <a:spcAft>
                <a:spcPts val="600"/>
              </a:spcAft>
              <a:defRPr/>
            </a:pPr>
            <a:r>
              <a:rPr lang="en-US" dirty="0" smtClean="0">
                <a:latin typeface="+mj-lt"/>
              </a:rPr>
              <a:t>Color definition can also be lost in projection – it can be hard to tell Blacks from Dark Blues, etc</a:t>
            </a:r>
          </a:p>
          <a:p>
            <a:pPr eaLnBrk="1" hangingPunct="1">
              <a:spcAft>
                <a:spcPts val="600"/>
              </a:spcAft>
              <a:defRPr/>
            </a:pPr>
            <a:r>
              <a:rPr lang="en-US" dirty="0" smtClean="0">
                <a:latin typeface="+mj-lt"/>
              </a:rPr>
              <a:t>Use judgement in deciding whether to squeeze multiple images or graphs onto a single slide</a:t>
            </a:r>
          </a:p>
          <a:p>
            <a:pPr lvl="1" eaLnBrk="1" hangingPunct="1">
              <a:spcAft>
                <a:spcPts val="600"/>
              </a:spcAft>
              <a:defRPr/>
            </a:pPr>
            <a:r>
              <a:rPr lang="en-US" dirty="0" smtClean="0">
                <a:latin typeface="+mj-lt"/>
              </a:rPr>
              <a:t>Is the point you are trying to make still clear with the smaller images?</a:t>
            </a:r>
          </a:p>
          <a:p>
            <a:pPr lvl="1" eaLnBrk="1" hangingPunct="1">
              <a:spcAft>
                <a:spcPts val="600"/>
              </a:spcAft>
              <a:defRPr/>
            </a:pPr>
            <a:r>
              <a:rPr lang="en-US" dirty="0" smtClean="0">
                <a:latin typeface="+mj-lt"/>
              </a:rPr>
              <a:t>Do you really need to compare the images – or is the point still clearly made with larger images on separate graphs?</a:t>
            </a:r>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23062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2"/>
          <p:cNvSpPr>
            <a:spLocks noGrp="1" noChangeArrowheads="1"/>
          </p:cNvSpPr>
          <p:nvPr>
            <p:ph type="title"/>
          </p:nvPr>
        </p:nvSpPr>
        <p:spPr>
          <a:xfrm>
            <a:off x="214312" y="138830"/>
            <a:ext cx="5057775" cy="1524000"/>
          </a:xfrm>
        </p:spPr>
        <p:txBody>
          <a:bodyPr/>
          <a:lstStyle/>
          <a:p>
            <a:pPr eaLnBrk="1" hangingPunct="1"/>
            <a:r>
              <a:rPr lang="en-US" sz="2800" dirty="0"/>
              <a:t>Inhibition Ratio </a:t>
            </a:r>
            <a:r>
              <a:rPr lang="en-US" sz="2800" dirty="0">
                <a:latin typeface="Symbol" pitchFamily="-106" charset="2"/>
                <a:sym typeface="Symbol" pitchFamily="-106" charset="2"/>
              </a:rPr>
              <a:t></a:t>
            </a:r>
            <a:r>
              <a:rPr lang="en-US" sz="2800" baseline="-25000" dirty="0"/>
              <a:t>n</a:t>
            </a:r>
            <a:r>
              <a:rPr lang="en-US" sz="2800" dirty="0"/>
              <a:t/>
            </a:r>
            <a:br>
              <a:rPr lang="en-US" sz="2800" dirty="0"/>
            </a:br>
            <a:r>
              <a:rPr lang="en-US" sz="2800" dirty="0"/>
              <a:t>Three-dimensional ERS arrays  of Monodisperse Spheres</a:t>
            </a:r>
          </a:p>
        </p:txBody>
      </p:sp>
      <p:graphicFrame>
        <p:nvGraphicFramePr>
          <p:cNvPr id="21506" name="Object 2"/>
          <p:cNvGraphicFramePr>
            <a:graphicFrameLocks noChangeAspect="1"/>
          </p:cNvGraphicFramePr>
          <p:nvPr/>
        </p:nvGraphicFramePr>
        <p:xfrm>
          <a:off x="533400" y="3581400"/>
          <a:ext cx="3048000" cy="2898775"/>
        </p:xfrm>
        <a:graphic>
          <a:graphicData uri="http://schemas.openxmlformats.org/presentationml/2006/ole">
            <mc:AlternateContent xmlns:mc="http://schemas.openxmlformats.org/markup-compatibility/2006">
              <mc:Choice xmlns:v="urn:schemas-microsoft-com:vml" Requires="v">
                <p:oleObj spid="_x0000_s1073" name="Worksheet" r:id="rId4" imgW="6870192" imgH="6300216" progId="Excel.Sheet.8">
                  <p:embed/>
                </p:oleObj>
              </mc:Choice>
              <mc:Fallback>
                <p:oleObj name="Worksheet" r:id="rId4" imgW="6870192" imgH="6300216" progId="Excel.Sheet.8">
                  <p:embed/>
                  <p:pic>
                    <p:nvPicPr>
                      <p:cNvPr id="0" name=""/>
                      <p:cNvPicPr>
                        <a:picLocks noRot="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581400"/>
                        <a:ext cx="3048000" cy="28987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000000"/>
                            </a:solidFill>
                          </a14:hiddenFill>
                        </a:ext>
                      </a:extLst>
                    </p:spPr>
                  </p:pic>
                </p:oleObj>
              </mc:Fallback>
            </mc:AlternateContent>
          </a:graphicData>
        </a:graphic>
      </p:graphicFrame>
      <p:sp>
        <p:nvSpPr>
          <p:cNvPr id="21510" name="Rectangle 5"/>
          <p:cNvSpPr>
            <a:spLocks noChangeArrowheads="1"/>
          </p:cNvSpPr>
          <p:nvPr/>
        </p:nvSpPr>
        <p:spPr bwMode="auto">
          <a:xfrm>
            <a:off x="1524000" y="3886200"/>
            <a:ext cx="1219200" cy="381000"/>
          </a:xfrm>
          <a:prstGeom prst="rect">
            <a:avLst/>
          </a:prstGeom>
          <a:solidFill>
            <a:schemeClr val="bg1"/>
          </a:solidFill>
          <a:ln w="28575">
            <a:solidFill>
              <a:schemeClr val="tx1"/>
            </a:solidFill>
            <a:miter lim="800000"/>
            <a:headEnd/>
            <a:tailEnd/>
          </a:ln>
        </p:spPr>
        <p:txBody>
          <a:bodyPr wrap="none" anchor="ctr">
            <a:prstTxWarp prst="textNoShape">
              <a:avLst/>
            </a:prstTxWarp>
          </a:bodyPr>
          <a:lstStyle/>
          <a:p>
            <a:pPr algn="ctr"/>
            <a:r>
              <a:rPr lang="en-US" dirty="0" smtClean="0"/>
              <a:t>V</a:t>
            </a:r>
            <a:r>
              <a:rPr lang="en-US" baseline="-25000" dirty="0" smtClean="0"/>
              <a:t>f</a:t>
            </a:r>
            <a:r>
              <a:rPr lang="en-US" dirty="0" smtClean="0"/>
              <a:t>=0.01</a:t>
            </a:r>
            <a:endParaRPr lang="en-US" dirty="0"/>
          </a:p>
        </p:txBody>
      </p:sp>
      <p:sp>
        <p:nvSpPr>
          <p:cNvPr id="21511" name="Rectangle 6"/>
          <p:cNvSpPr>
            <a:spLocks noChangeArrowheads="1"/>
          </p:cNvSpPr>
          <p:nvPr/>
        </p:nvSpPr>
        <p:spPr bwMode="auto">
          <a:xfrm>
            <a:off x="7696200" y="1447800"/>
            <a:ext cx="762000" cy="381000"/>
          </a:xfrm>
          <a:prstGeom prst="rect">
            <a:avLst/>
          </a:prstGeom>
          <a:solidFill>
            <a:schemeClr val="bg1"/>
          </a:solidFill>
          <a:ln w="28575">
            <a:solidFill>
              <a:schemeClr val="tx1"/>
            </a:solidFill>
            <a:miter lim="800000"/>
            <a:headEnd/>
            <a:tailEnd/>
          </a:ln>
        </p:spPr>
        <p:txBody>
          <a:bodyPr wrap="none" anchor="ctr">
            <a:prstTxWarp prst="textNoShape">
              <a:avLst/>
            </a:prstTxWarp>
          </a:bodyPr>
          <a:lstStyle/>
          <a:p>
            <a:pPr algn="ctr"/>
            <a:r>
              <a:rPr lang="en-US" dirty="0"/>
              <a:t>0.01</a:t>
            </a:r>
          </a:p>
        </p:txBody>
      </p:sp>
      <p:graphicFrame>
        <p:nvGraphicFramePr>
          <p:cNvPr id="21507" name="Object 3"/>
          <p:cNvGraphicFramePr>
            <a:graphicFrameLocks noChangeAspect="1"/>
          </p:cNvGraphicFramePr>
          <p:nvPr/>
        </p:nvGraphicFramePr>
        <p:xfrm>
          <a:off x="3048000" y="1981200"/>
          <a:ext cx="2971800" cy="2911475"/>
        </p:xfrm>
        <a:graphic>
          <a:graphicData uri="http://schemas.openxmlformats.org/presentationml/2006/ole">
            <mc:AlternateContent xmlns:mc="http://schemas.openxmlformats.org/markup-compatibility/2006">
              <mc:Choice xmlns:v="urn:schemas-microsoft-com:vml" Requires="v">
                <p:oleObj spid="_x0000_s1074" name="Worksheet" r:id="rId6" imgW="6858000" imgH="6288024" progId="Excel.Sheet.8">
                  <p:embed/>
                </p:oleObj>
              </mc:Choice>
              <mc:Fallback>
                <p:oleObj name="Worksheet" r:id="rId6" imgW="6858000" imgH="6288024" progId="Excel.Sheet.8">
                  <p:embed/>
                  <p:pic>
                    <p:nvPicPr>
                      <p:cNvPr id="0" name=""/>
                      <p:cNvPicPr>
                        <a:picLocks noRot="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1981200"/>
                        <a:ext cx="2971800" cy="2911475"/>
                      </a:xfrm>
                      <a:prstGeom prst="rect">
                        <a:avLst/>
                      </a:prstGeom>
                      <a:solidFill>
                        <a:schemeClr val="bg1"/>
                      </a:solidFill>
                      <a:ln w="38100">
                        <a:solidFill>
                          <a:schemeClr val="tx1"/>
                        </a:solidFill>
                        <a:miter lim="800000"/>
                        <a:headEnd/>
                        <a:tailEnd/>
                      </a:ln>
                    </p:spPr>
                  </p:pic>
                </p:oleObj>
              </mc:Fallback>
            </mc:AlternateContent>
          </a:graphicData>
        </a:graphic>
      </p:graphicFrame>
      <p:graphicFrame>
        <p:nvGraphicFramePr>
          <p:cNvPr id="21508" name="Object 4"/>
          <p:cNvGraphicFramePr>
            <a:graphicFrameLocks noChangeAspect="1"/>
          </p:cNvGraphicFramePr>
          <p:nvPr/>
        </p:nvGraphicFramePr>
        <p:xfrm>
          <a:off x="5638800" y="304800"/>
          <a:ext cx="3048000" cy="3062288"/>
        </p:xfrm>
        <a:graphic>
          <a:graphicData uri="http://schemas.openxmlformats.org/presentationml/2006/ole">
            <mc:AlternateContent xmlns:mc="http://schemas.openxmlformats.org/markup-compatibility/2006">
              <mc:Choice xmlns:v="urn:schemas-microsoft-com:vml" Requires="v">
                <p:oleObj spid="_x0000_s1075" name="Worksheet" r:id="rId8" imgW="6845808" imgH="6272784" progId="Excel.Sheet.8">
                  <p:embed/>
                </p:oleObj>
              </mc:Choice>
              <mc:Fallback>
                <p:oleObj name="Worksheet" r:id="rId8" imgW="6845808" imgH="6272784" progId="Excel.Sheet.8">
                  <p:embed/>
                  <p:pic>
                    <p:nvPicPr>
                      <p:cNvPr id="0" name=""/>
                      <p:cNvPicPr>
                        <a:picLocks noRot="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38800" y="304800"/>
                        <a:ext cx="3048000" cy="3062288"/>
                      </a:xfrm>
                      <a:prstGeom prst="rect">
                        <a:avLst/>
                      </a:prstGeom>
                      <a:solidFill>
                        <a:schemeClr val="bg1"/>
                      </a:solidFill>
                      <a:ln w="38100">
                        <a:solidFill>
                          <a:schemeClr val="tx1"/>
                        </a:solidFill>
                        <a:miter lim="800000"/>
                        <a:headEnd/>
                        <a:tailEnd/>
                      </a:ln>
                    </p:spPr>
                  </p:pic>
                </p:oleObj>
              </mc:Fallback>
            </mc:AlternateContent>
          </a:graphicData>
        </a:graphic>
      </p:graphicFrame>
      <p:sp>
        <p:nvSpPr>
          <p:cNvPr id="21512" name="Rectangle 10"/>
          <p:cNvSpPr>
            <a:spLocks noChangeArrowheads="1"/>
          </p:cNvSpPr>
          <p:nvPr/>
        </p:nvSpPr>
        <p:spPr bwMode="auto">
          <a:xfrm>
            <a:off x="3924300" y="2286000"/>
            <a:ext cx="1295400" cy="381000"/>
          </a:xfrm>
          <a:prstGeom prst="rect">
            <a:avLst/>
          </a:prstGeom>
          <a:solidFill>
            <a:schemeClr val="bg1"/>
          </a:solidFill>
          <a:ln w="28575">
            <a:solidFill>
              <a:schemeClr val="tx1"/>
            </a:solidFill>
            <a:miter lim="800000"/>
            <a:headEnd/>
            <a:tailEnd/>
          </a:ln>
        </p:spPr>
        <p:txBody>
          <a:bodyPr wrap="none" anchor="ctr">
            <a:prstTxWarp prst="textNoShape">
              <a:avLst/>
            </a:prstTxWarp>
          </a:bodyPr>
          <a:lstStyle/>
          <a:p>
            <a:pPr algn="ctr"/>
            <a:r>
              <a:rPr lang="en-US" dirty="0" smtClean="0"/>
              <a:t>V</a:t>
            </a:r>
            <a:r>
              <a:rPr lang="en-US" baseline="-25000" dirty="0" smtClean="0"/>
              <a:t>f</a:t>
            </a:r>
            <a:r>
              <a:rPr lang="en-US" dirty="0" smtClean="0"/>
              <a:t>=0.20</a:t>
            </a:r>
            <a:endParaRPr lang="en-US" dirty="0"/>
          </a:p>
        </p:txBody>
      </p:sp>
      <p:sp>
        <p:nvSpPr>
          <p:cNvPr id="21513" name="Rectangle 11"/>
          <p:cNvSpPr>
            <a:spLocks noChangeArrowheads="1"/>
          </p:cNvSpPr>
          <p:nvPr/>
        </p:nvSpPr>
        <p:spPr bwMode="auto">
          <a:xfrm>
            <a:off x="6705600" y="609600"/>
            <a:ext cx="1295400" cy="381000"/>
          </a:xfrm>
          <a:prstGeom prst="rect">
            <a:avLst/>
          </a:prstGeom>
          <a:solidFill>
            <a:schemeClr val="bg1"/>
          </a:solidFill>
          <a:ln w="28575">
            <a:solidFill>
              <a:schemeClr val="tx1"/>
            </a:solidFill>
            <a:miter lim="800000"/>
            <a:headEnd/>
            <a:tailEnd/>
          </a:ln>
        </p:spPr>
        <p:txBody>
          <a:bodyPr wrap="none" anchor="ctr">
            <a:prstTxWarp prst="textNoShape">
              <a:avLst/>
            </a:prstTxWarp>
          </a:bodyPr>
          <a:lstStyle/>
          <a:p>
            <a:pPr algn="ctr"/>
            <a:r>
              <a:rPr lang="en-US" dirty="0" smtClean="0"/>
              <a:t>V</a:t>
            </a:r>
            <a:r>
              <a:rPr lang="en-US" baseline="-25000" dirty="0" smtClean="0"/>
              <a:t>f</a:t>
            </a:r>
            <a:r>
              <a:rPr lang="en-US" dirty="0" smtClean="0"/>
              <a:t>=0.40</a:t>
            </a:r>
            <a:endParaRPr lang="en-US" dirty="0"/>
          </a:p>
        </p:txBody>
      </p:sp>
    </p:spTree>
    <p:extLst>
      <p:ext uri="{BB962C8B-B14F-4D97-AF65-F5344CB8AC3E}">
        <p14:creationId xmlns:p14="http://schemas.microsoft.com/office/powerpoint/2010/main" val="2579178233"/>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246203" y="419100"/>
            <a:ext cx="8418513" cy="990600"/>
          </a:xfrm>
        </p:spPr>
        <p:txBody>
          <a:bodyPr/>
          <a:lstStyle/>
          <a:p>
            <a:pPr eaLnBrk="1" hangingPunct="1"/>
            <a:r>
              <a:rPr lang="en-US" sz="2800" dirty="0"/>
              <a:t>Effect of short range order on Inhibition Ratio; </a:t>
            </a:r>
            <a:br>
              <a:rPr lang="en-US" sz="2800" dirty="0"/>
            </a:br>
            <a:r>
              <a:rPr lang="en-US" sz="2400" i="1" dirty="0"/>
              <a:t>Three-dimensional ERS monodisperse particle arrays</a:t>
            </a:r>
            <a:endParaRPr lang="en-US" dirty="0"/>
          </a:p>
        </p:txBody>
      </p:sp>
      <p:graphicFrame>
        <p:nvGraphicFramePr>
          <p:cNvPr id="23554" name="Object 2"/>
          <p:cNvGraphicFramePr>
            <a:graphicFrameLocks noChangeAspect="1"/>
          </p:cNvGraphicFramePr>
          <p:nvPr>
            <p:extLst>
              <p:ext uri="{D42A27DB-BD31-4B8C-83A1-F6EECF244321}">
                <p14:modId xmlns:p14="http://schemas.microsoft.com/office/powerpoint/2010/main" val="923384464"/>
              </p:ext>
            </p:extLst>
          </p:nvPr>
        </p:nvGraphicFramePr>
        <p:xfrm>
          <a:off x="1389203" y="1363663"/>
          <a:ext cx="6297613" cy="4999037"/>
        </p:xfrm>
        <a:graphic>
          <a:graphicData uri="http://schemas.openxmlformats.org/presentationml/2006/ole">
            <mc:AlternateContent xmlns:mc="http://schemas.openxmlformats.org/markup-compatibility/2006">
              <mc:Choice xmlns:v="urn:schemas-microsoft-com:vml" Requires="v">
                <p:oleObj spid="_x0000_s2065" name="Worksheet" r:id="rId4" imgW="7900416" imgH="6272784" progId="Excel.Sheet.8">
                  <p:embed/>
                </p:oleObj>
              </mc:Choice>
              <mc:Fallback>
                <p:oleObj name="Worksheet" r:id="rId4" imgW="7900416" imgH="6272784"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9203" y="1363663"/>
                        <a:ext cx="6297613" cy="4999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220077400"/>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p:cNvSpPr>
            <a:spLocks noGrp="1"/>
          </p:cNvSpPr>
          <p:nvPr>
            <p:ph type="title"/>
          </p:nvPr>
        </p:nvSpPr>
        <p:spPr>
          <a:xfrm>
            <a:off x="457200" y="2514600"/>
            <a:ext cx="8229600" cy="1525587"/>
          </a:xfrm>
        </p:spPr>
        <p:txBody>
          <a:bodyPr>
            <a:normAutofit fontScale="90000"/>
          </a:bodyPr>
          <a:lstStyle/>
          <a:p>
            <a:pPr algn="ctr" eaLnBrk="1" hangingPunct="1">
              <a:lnSpc>
                <a:spcPct val="150000"/>
              </a:lnSpc>
            </a:pPr>
            <a:r>
              <a:rPr lang="en-US" sz="3600" b="1" dirty="0" smtClean="0"/>
              <a:t>Session 4</a:t>
            </a:r>
            <a:br>
              <a:rPr lang="en-US" sz="3600" b="1" dirty="0" smtClean="0"/>
            </a:br>
            <a:r>
              <a:rPr lang="en-US" sz="3600" b="1" dirty="0" smtClean="0"/>
              <a:t>Managing Your Research Project</a:t>
            </a:r>
          </a:p>
        </p:txBody>
      </p:sp>
      <p:sp>
        <p:nvSpPr>
          <p:cNvPr id="3" name="Rectangle 2"/>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endParaRPr lang="en-AU" sz="3200" b="1" dirty="0">
              <a:solidFill>
                <a:schemeClr val="bg1"/>
              </a:solidFill>
              <a:latin typeface="Arial"/>
              <a:cs typeface="Arial"/>
            </a:endParaRPr>
          </a:p>
        </p:txBody>
      </p:sp>
      <p:sp>
        <p:nvSpPr>
          <p:cNvPr id="4" name="Rectangle 3"/>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375447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AU" sz="3200" b="1" dirty="0" smtClean="0">
                <a:solidFill>
                  <a:schemeClr val="bg1"/>
                </a:solidFill>
                <a:latin typeface="Arial"/>
                <a:cs typeface="Arial"/>
              </a:rPr>
              <a:t>Features of CEED Projects</a:t>
            </a:r>
            <a:endParaRPr lang="en-AU" sz="3200" b="1" dirty="0">
              <a:solidFill>
                <a:schemeClr val="bg1"/>
              </a:solidFill>
              <a:latin typeface="Arial"/>
              <a:cs typeface="Arial"/>
            </a:endParaRPr>
          </a:p>
        </p:txBody>
      </p:sp>
      <p:sp>
        <p:nvSpPr>
          <p:cNvPr id="20482" name="Content Placeholder 2"/>
          <p:cNvSpPr>
            <a:spLocks noGrp="1"/>
          </p:cNvSpPr>
          <p:nvPr>
            <p:ph idx="1"/>
          </p:nvPr>
        </p:nvSpPr>
        <p:spPr>
          <a:xfrm>
            <a:off x="457200" y="1226738"/>
            <a:ext cx="8153400" cy="5402662"/>
          </a:xfrm>
        </p:spPr>
        <p:txBody>
          <a:bodyPr>
            <a:normAutofit fontScale="77500" lnSpcReduction="20000"/>
          </a:bodyPr>
          <a:lstStyle/>
          <a:p>
            <a:pPr eaLnBrk="1" hangingPunct="1">
              <a:spcAft>
                <a:spcPts val="600"/>
              </a:spcAft>
            </a:pPr>
            <a:r>
              <a:rPr lang="en-US" dirty="0" smtClean="0"/>
              <a:t>CEED projects have a defined commercial objective</a:t>
            </a:r>
          </a:p>
          <a:p>
            <a:pPr lvl="1" eaLnBrk="1" hangingPunct="1">
              <a:spcAft>
                <a:spcPts val="600"/>
              </a:spcAft>
            </a:pPr>
            <a:r>
              <a:rPr lang="en-US" sz="2600" dirty="0" smtClean="0"/>
              <a:t>CEED projects have defined deliverables, which are intended to create benefits for the Client enterprise</a:t>
            </a:r>
          </a:p>
          <a:p>
            <a:pPr eaLnBrk="1" hangingPunct="1">
              <a:spcAft>
                <a:spcPts val="600"/>
              </a:spcAft>
            </a:pPr>
            <a:r>
              <a:rPr lang="en-US" dirty="0" smtClean="0"/>
              <a:t>CEED projects provide students with experience in operating in a professional environment</a:t>
            </a:r>
          </a:p>
          <a:p>
            <a:pPr lvl="1" eaLnBrk="1" hangingPunct="1">
              <a:spcAft>
                <a:spcPts val="600"/>
              </a:spcAft>
            </a:pPr>
            <a:r>
              <a:rPr lang="en-US" sz="2600" dirty="0" smtClean="0"/>
              <a:t>To make effective progress on the project you will need to develop a network in the client enterprise.</a:t>
            </a:r>
          </a:p>
          <a:p>
            <a:pPr lvl="1" eaLnBrk="1" hangingPunct="1">
              <a:spcAft>
                <a:spcPts val="600"/>
              </a:spcAft>
            </a:pPr>
            <a:r>
              <a:rPr lang="en-US" sz="2600" dirty="0" smtClean="0"/>
              <a:t>To gather and deliver information, you will need to become skilled in professional communication.</a:t>
            </a:r>
          </a:p>
          <a:p>
            <a:pPr lvl="1" eaLnBrk="1" hangingPunct="1">
              <a:spcAft>
                <a:spcPts val="600"/>
              </a:spcAft>
            </a:pPr>
            <a:r>
              <a:rPr lang="en-US" sz="2600" dirty="0" smtClean="0"/>
              <a:t>CEED project findings must be grounded in commercial reality</a:t>
            </a:r>
          </a:p>
          <a:p>
            <a:pPr eaLnBrk="1" hangingPunct="1">
              <a:spcAft>
                <a:spcPts val="600"/>
              </a:spcAft>
            </a:pPr>
            <a:r>
              <a:rPr lang="en-US" dirty="0" smtClean="0"/>
              <a:t>CEED projects are supported by the client, the CEED Office and UWA</a:t>
            </a:r>
          </a:p>
          <a:p>
            <a:pPr lvl="1" eaLnBrk="1" hangingPunct="1">
              <a:spcAft>
                <a:spcPts val="600"/>
              </a:spcAft>
            </a:pPr>
            <a:r>
              <a:rPr lang="en-US" sz="2600" dirty="0" smtClean="0"/>
              <a:t>CEED clients support the projects with resources and expertise.</a:t>
            </a:r>
          </a:p>
          <a:p>
            <a:pPr lvl="1" eaLnBrk="1" hangingPunct="1">
              <a:spcAft>
                <a:spcPts val="600"/>
              </a:spcAft>
            </a:pPr>
            <a:r>
              <a:rPr lang="en-US" sz="2600" dirty="0" smtClean="0"/>
              <a:t>Academic supervisors contribute their expertise.</a:t>
            </a:r>
          </a:p>
          <a:p>
            <a:pPr lvl="1" eaLnBrk="1" hangingPunct="1">
              <a:spcAft>
                <a:spcPts val="600"/>
              </a:spcAft>
            </a:pPr>
            <a:r>
              <a:rPr lang="en-US" sz="2600" dirty="0" smtClean="0"/>
              <a:t>CEED Office staff provide an additional source of expertise.</a:t>
            </a:r>
          </a:p>
          <a:p>
            <a:pPr lvl="1" eaLnBrk="1" hangingPunct="1">
              <a:spcAft>
                <a:spcPts val="1200"/>
              </a:spcAft>
            </a:pPr>
            <a:endParaRPr lang="en-US" sz="2000" dirty="0" smtClean="0"/>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89944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Project Execution</a:t>
            </a:r>
            <a:endParaRPr lang="en-AU" sz="3200" b="1" dirty="0">
              <a:solidFill>
                <a:schemeClr val="bg1"/>
              </a:solidFill>
              <a:latin typeface="Arial"/>
              <a:cs typeface="Arial"/>
            </a:endParaRPr>
          </a:p>
        </p:txBody>
      </p:sp>
      <p:grpSp>
        <p:nvGrpSpPr>
          <p:cNvPr id="8" name="Group 7"/>
          <p:cNvGrpSpPr/>
          <p:nvPr/>
        </p:nvGrpSpPr>
        <p:grpSpPr>
          <a:xfrm>
            <a:off x="683568" y="1340768"/>
            <a:ext cx="7576703" cy="5256584"/>
            <a:chOff x="323527" y="1196752"/>
            <a:chExt cx="7576703" cy="5256584"/>
          </a:xfrm>
        </p:grpSpPr>
        <p:pic>
          <p:nvPicPr>
            <p:cNvPr id="6" name="Picture 5" descr="Do or do not yoda.jpg"/>
            <p:cNvPicPr>
              <a:picLocks noChangeAspect="1"/>
            </p:cNvPicPr>
            <p:nvPr/>
          </p:nvPicPr>
          <p:blipFill rotWithShape="1">
            <a:blip r:embed="rId2">
              <a:extLst>
                <a:ext uri="{28A0092B-C50C-407E-A947-70E740481C1C}">
                  <a14:useLocalDpi xmlns:a14="http://schemas.microsoft.com/office/drawing/2010/main" val="0"/>
                </a:ext>
              </a:extLst>
            </a:blip>
            <a:srcRect b="25498"/>
            <a:stretch/>
          </p:blipFill>
          <p:spPr>
            <a:xfrm>
              <a:off x="323528" y="1196752"/>
              <a:ext cx="7560840" cy="4788065"/>
            </a:xfrm>
            <a:prstGeom prst="rect">
              <a:avLst/>
            </a:prstGeom>
          </p:spPr>
        </p:pic>
        <p:pic>
          <p:nvPicPr>
            <p:cNvPr id="7" name="Picture 6" descr="Do or do not yoda.jpg"/>
            <p:cNvPicPr>
              <a:picLocks noChangeAspect="1"/>
            </p:cNvPicPr>
            <p:nvPr/>
          </p:nvPicPr>
          <p:blipFill rotWithShape="1">
            <a:blip r:embed="rId2">
              <a:extLst>
                <a:ext uri="{28A0092B-C50C-407E-A947-70E740481C1C}">
                  <a14:useLocalDpi xmlns:a14="http://schemas.microsoft.com/office/drawing/2010/main" val="0"/>
                </a:ext>
              </a:extLst>
            </a:blip>
            <a:srcRect t="85057" b="7116"/>
            <a:stretch/>
          </p:blipFill>
          <p:spPr>
            <a:xfrm>
              <a:off x="323527" y="5949280"/>
              <a:ext cx="7576703" cy="504056"/>
            </a:xfrm>
            <a:prstGeom prst="rect">
              <a:avLst/>
            </a:prstGeom>
          </p:spPr>
        </p:pic>
      </p:grpSp>
      <p:sp>
        <p:nvSpPr>
          <p:cNvPr id="10" name="Rectangle 9"/>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8115365"/>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80% is NOT Good Enough!</a:t>
            </a:r>
            <a:endParaRPr lang="en-AU" sz="3200" b="1" dirty="0">
              <a:solidFill>
                <a:schemeClr val="bg1"/>
              </a:solidFill>
              <a:latin typeface="Arial"/>
              <a:cs typeface="Arial"/>
            </a:endParaRPr>
          </a:p>
        </p:txBody>
      </p:sp>
      <p:sp>
        <p:nvSpPr>
          <p:cNvPr id="3" name="Content Placeholder 2"/>
          <p:cNvSpPr>
            <a:spLocks noGrp="1"/>
          </p:cNvSpPr>
          <p:nvPr>
            <p:ph idx="1"/>
          </p:nvPr>
        </p:nvSpPr>
        <p:spPr>
          <a:xfrm>
            <a:off x="381000" y="1295400"/>
            <a:ext cx="8407630" cy="5119712"/>
          </a:xfrm>
        </p:spPr>
        <p:txBody>
          <a:bodyPr>
            <a:normAutofit fontScale="92500" lnSpcReduction="10000"/>
          </a:bodyPr>
          <a:lstStyle/>
          <a:p>
            <a:pPr eaLnBrk="1" hangingPunct="1">
              <a:spcBef>
                <a:spcPts val="0"/>
              </a:spcBef>
              <a:spcAft>
                <a:spcPts val="600"/>
              </a:spcAft>
              <a:defRPr/>
            </a:pPr>
            <a:r>
              <a:rPr lang="en-US" dirty="0" smtClean="0"/>
              <a:t>The biggest difference between a classroom environment and the real world is that you are judged by results instead of marks.</a:t>
            </a:r>
          </a:p>
          <a:p>
            <a:pPr eaLnBrk="1" hangingPunct="1">
              <a:spcBef>
                <a:spcPts val="0"/>
              </a:spcBef>
              <a:spcAft>
                <a:spcPts val="600"/>
              </a:spcAft>
              <a:defRPr/>
            </a:pPr>
            <a:r>
              <a:rPr lang="en-US" dirty="0" smtClean="0"/>
              <a:t>In the classroom, 80% gets you an A; in practice, something that is 80% right will 100% not work.</a:t>
            </a:r>
          </a:p>
          <a:p>
            <a:pPr eaLnBrk="1" hangingPunct="1">
              <a:spcBef>
                <a:spcPts val="0"/>
              </a:spcBef>
              <a:spcAft>
                <a:spcPts val="600"/>
              </a:spcAft>
              <a:defRPr/>
            </a:pPr>
            <a:r>
              <a:rPr lang="en-US" dirty="0" smtClean="0"/>
              <a:t>In practice, turning in work with errors (or projects that don’t work) makes you look careless and lowers others’ confidence in you.</a:t>
            </a:r>
          </a:p>
          <a:p>
            <a:pPr marL="274638" lvl="1" indent="-274638" eaLnBrk="1" hangingPunct="1">
              <a:spcBef>
                <a:spcPts val="0"/>
              </a:spcBef>
              <a:spcAft>
                <a:spcPts val="600"/>
              </a:spcAft>
              <a:buFontTx/>
              <a:buChar char="•"/>
              <a:defRPr/>
            </a:pPr>
            <a:endParaRPr lang="en-US" dirty="0" smtClean="0"/>
          </a:p>
          <a:p>
            <a:pPr marL="0" lvl="1" indent="0" eaLnBrk="1" hangingPunct="1">
              <a:spcBef>
                <a:spcPts val="0"/>
              </a:spcBef>
              <a:spcAft>
                <a:spcPts val="600"/>
              </a:spcAft>
              <a:buFontTx/>
              <a:buNone/>
              <a:defRPr/>
            </a:pPr>
            <a:r>
              <a:rPr lang="en-US" sz="3000" b="1" i="1" dirty="0" smtClean="0"/>
              <a:t>Marks are ultimately meaningless. You will only be deemed successful if you deliver something that works!</a:t>
            </a:r>
          </a:p>
          <a:p>
            <a:pPr eaLnBrk="1" hangingPunct="1">
              <a:spcBef>
                <a:spcPts val="0"/>
              </a:spcBef>
              <a:spcAft>
                <a:spcPts val="600"/>
              </a:spcAft>
              <a:defRPr/>
            </a:pPr>
            <a:endParaRPr lang="en-US" dirty="0" smtClean="0"/>
          </a:p>
        </p:txBody>
      </p:sp>
      <p:sp>
        <p:nvSpPr>
          <p:cNvPr id="129027" name="Rectangle 3"/>
          <p:cNvSpPr>
            <a:spLocks noChangeArrowheads="1"/>
          </p:cNvSpPr>
          <p:nvPr/>
        </p:nvSpPr>
        <p:spPr bwMode="auto">
          <a:xfrm>
            <a:off x="304800" y="5159510"/>
            <a:ext cx="8483830" cy="1183441"/>
          </a:xfrm>
          <a:prstGeom prst="rect">
            <a:avLst/>
          </a:prstGeom>
          <a:noFill/>
          <a:ln w="38100" algn="ctr">
            <a:solidFill>
              <a:srgbClr val="CC9848"/>
            </a:solidFill>
            <a:round/>
            <a:headEnd/>
            <a:tailEnd/>
          </a:ln>
        </p:spPr>
        <p:txBody>
          <a:bodyPr/>
          <a:lstStyle/>
          <a:p>
            <a:pPr eaLnBrk="0" hangingPunct="0"/>
            <a:endParaRPr lang="en-US"/>
          </a:p>
        </p:txBody>
      </p:sp>
      <p:sp>
        <p:nvSpPr>
          <p:cNvPr id="6" name="Rectangle 5"/>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0947668"/>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989013"/>
            <a:ext cx="8229600" cy="4954587"/>
          </a:xfrm>
        </p:spPr>
        <p:txBody>
          <a:bodyPr/>
          <a:lstStyle/>
          <a:p>
            <a:pPr algn="ctr" eaLnBrk="1" hangingPunct="1"/>
            <a:r>
              <a:rPr lang="en-US" sz="9600" b="1" dirty="0" smtClean="0"/>
              <a:t>It’s your project!</a:t>
            </a:r>
          </a:p>
        </p:txBody>
      </p:sp>
    </p:spTree>
    <p:extLst>
      <p:ext uri="{BB962C8B-B14F-4D97-AF65-F5344CB8AC3E}">
        <p14:creationId xmlns:p14="http://schemas.microsoft.com/office/powerpoint/2010/main" val="1055403518"/>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It’s your project!</a:t>
            </a:r>
            <a:endParaRPr lang="en-AU" sz="3200" b="1" dirty="0">
              <a:solidFill>
                <a:schemeClr val="bg1"/>
              </a:solidFill>
              <a:latin typeface="Arial"/>
              <a:cs typeface="Arial"/>
            </a:endParaRPr>
          </a:p>
        </p:txBody>
      </p:sp>
      <p:sp>
        <p:nvSpPr>
          <p:cNvPr id="22531" name="Rectangle 3"/>
          <p:cNvSpPr>
            <a:spLocks noGrp="1" noChangeArrowheads="1"/>
          </p:cNvSpPr>
          <p:nvPr>
            <p:ph type="body" idx="1"/>
          </p:nvPr>
        </p:nvSpPr>
        <p:spPr>
          <a:xfrm>
            <a:off x="457200" y="1219200"/>
            <a:ext cx="8229600" cy="5410200"/>
          </a:xfrm>
        </p:spPr>
        <p:txBody>
          <a:bodyPr>
            <a:normAutofit fontScale="85000" lnSpcReduction="20000"/>
          </a:bodyPr>
          <a:lstStyle/>
          <a:p>
            <a:pPr eaLnBrk="1" hangingPunct="1">
              <a:spcAft>
                <a:spcPts val="840"/>
              </a:spcAft>
            </a:pPr>
            <a:r>
              <a:rPr lang="en-US" b="1" dirty="0" smtClean="0"/>
              <a:t>You</a:t>
            </a:r>
            <a:r>
              <a:rPr lang="en-US" dirty="0" smtClean="0"/>
              <a:t> must take “ownership” of the project for it to be successful.</a:t>
            </a:r>
          </a:p>
          <a:p>
            <a:pPr lvl="1" eaLnBrk="1" hangingPunct="1">
              <a:spcAft>
                <a:spcPts val="840"/>
              </a:spcAft>
            </a:pPr>
            <a:r>
              <a:rPr lang="en-US" dirty="0" smtClean="0"/>
              <a:t>You will receive support from your supervisor, the client, the CEED office, school staff, and your fellow students, </a:t>
            </a:r>
          </a:p>
          <a:p>
            <a:pPr lvl="1" eaLnBrk="1" hangingPunct="1">
              <a:spcAft>
                <a:spcPts val="840"/>
              </a:spcAft>
              <a:buNone/>
            </a:pPr>
            <a:r>
              <a:rPr lang="en-US" dirty="0" smtClean="0"/>
              <a:t>					</a:t>
            </a:r>
            <a:r>
              <a:rPr lang="en-US" b="1" dirty="0" smtClean="0"/>
              <a:t>BUT</a:t>
            </a:r>
            <a:r>
              <a:rPr lang="en-US" dirty="0" smtClean="0"/>
              <a:t> </a:t>
            </a:r>
          </a:p>
          <a:p>
            <a:pPr lvl="1" eaLnBrk="1" hangingPunct="1">
              <a:spcAft>
                <a:spcPts val="840"/>
              </a:spcAft>
              <a:buNone/>
            </a:pPr>
            <a:r>
              <a:rPr lang="en-US" dirty="0" smtClean="0"/>
              <a:t>    You’re the person primarily responsible for the success or failure of the project.</a:t>
            </a:r>
          </a:p>
          <a:p>
            <a:pPr eaLnBrk="1" hangingPunct="1">
              <a:spcAft>
                <a:spcPts val="840"/>
              </a:spcAft>
            </a:pPr>
            <a:r>
              <a:rPr lang="en-US" b="1" dirty="0" smtClean="0"/>
              <a:t>You</a:t>
            </a:r>
            <a:r>
              <a:rPr lang="en-US" dirty="0" smtClean="0"/>
              <a:t> must take the initiative to keep the project moving in the absence of immediate deadlines or external pressure.</a:t>
            </a:r>
          </a:p>
          <a:p>
            <a:pPr eaLnBrk="1" hangingPunct="1">
              <a:spcAft>
                <a:spcPts val="840"/>
              </a:spcAft>
            </a:pPr>
            <a:r>
              <a:rPr lang="en-US" dirty="0" smtClean="0"/>
              <a:t>If you get moving on your project earlier, you will have more opportunity explore your project. The more you explore, the better your project will turn out. </a:t>
            </a:r>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02278"/>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Project Activities</a:t>
            </a:r>
            <a:endParaRPr lang="en-AU" sz="3200" b="1" dirty="0">
              <a:solidFill>
                <a:schemeClr val="bg1"/>
              </a:solidFill>
              <a:latin typeface="Arial"/>
              <a:cs typeface="Arial"/>
            </a:endParaRPr>
          </a:p>
        </p:txBody>
      </p:sp>
      <p:sp>
        <p:nvSpPr>
          <p:cNvPr id="22531" name="Rectangle 3"/>
          <p:cNvSpPr>
            <a:spLocks noGrp="1" noChangeArrowheads="1"/>
          </p:cNvSpPr>
          <p:nvPr>
            <p:ph type="body" idx="1"/>
          </p:nvPr>
        </p:nvSpPr>
        <p:spPr>
          <a:xfrm>
            <a:off x="381000" y="1565892"/>
            <a:ext cx="8458200" cy="5063507"/>
          </a:xfrm>
        </p:spPr>
        <p:txBody>
          <a:bodyPr>
            <a:normAutofit fontScale="77500" lnSpcReduction="20000"/>
          </a:bodyPr>
          <a:lstStyle/>
          <a:p>
            <a:pPr eaLnBrk="1" hangingPunct="1">
              <a:spcAft>
                <a:spcPts val="238"/>
              </a:spcAft>
            </a:pPr>
            <a:r>
              <a:rPr lang="en-US" dirty="0" smtClean="0"/>
              <a:t>Project activities NEVER go smoothly</a:t>
            </a:r>
          </a:p>
          <a:p>
            <a:pPr lvl="1" eaLnBrk="1" hangingPunct="1">
              <a:spcAft>
                <a:spcPts val="238"/>
              </a:spcAft>
            </a:pPr>
            <a:r>
              <a:rPr lang="en-US" dirty="0" smtClean="0"/>
              <a:t>Anything that you leave to the last minute WILL get delayed when you can least afford it.</a:t>
            </a:r>
          </a:p>
          <a:p>
            <a:pPr lvl="1" eaLnBrk="1" hangingPunct="1">
              <a:spcAft>
                <a:spcPts val="238"/>
              </a:spcAft>
            </a:pPr>
            <a:r>
              <a:rPr lang="en-US" dirty="0" smtClean="0"/>
              <a:t>Sometimes things that are beyond your control will go wrong (this is why we do risk management).</a:t>
            </a:r>
          </a:p>
          <a:p>
            <a:pPr eaLnBrk="1" hangingPunct="1">
              <a:spcAft>
                <a:spcPts val="238"/>
              </a:spcAft>
            </a:pPr>
            <a:r>
              <a:rPr lang="en-US" dirty="0" smtClean="0"/>
              <a:t>Get your research going as early as possible; </a:t>
            </a:r>
          </a:p>
          <a:p>
            <a:pPr lvl="1" eaLnBrk="1" hangingPunct="1">
              <a:spcAft>
                <a:spcPts val="238"/>
              </a:spcAft>
            </a:pPr>
            <a:r>
              <a:rPr lang="en-US" dirty="0" smtClean="0"/>
              <a:t>This will give you the chance to overcome difficulties</a:t>
            </a:r>
          </a:p>
          <a:p>
            <a:pPr lvl="1" eaLnBrk="1" hangingPunct="1">
              <a:spcAft>
                <a:spcPts val="238"/>
              </a:spcAft>
            </a:pPr>
            <a:r>
              <a:rPr lang="en-US" dirty="0" smtClean="0"/>
              <a:t>You may identify ways to enhance your project (remember– you are effectively in competition for resources).</a:t>
            </a:r>
          </a:p>
          <a:p>
            <a:pPr eaLnBrk="1" hangingPunct="1">
              <a:spcAft>
                <a:spcPts val="238"/>
              </a:spcAft>
            </a:pPr>
            <a:r>
              <a:rPr lang="en-US" dirty="0" smtClean="0"/>
              <a:t>Use the holiday breaks– don’t let your project stall during teaching breaks.</a:t>
            </a:r>
          </a:p>
          <a:p>
            <a:pPr lvl="1" eaLnBrk="1" hangingPunct="1">
              <a:spcAft>
                <a:spcPts val="238"/>
              </a:spcAft>
            </a:pPr>
            <a:r>
              <a:rPr lang="en-US" dirty="0" smtClean="0"/>
              <a:t>Workshops, libraries and labs are quieter over the break – it can be easier to get things done.</a:t>
            </a:r>
          </a:p>
          <a:p>
            <a:pPr lvl="1" eaLnBrk="1" hangingPunct="1">
              <a:spcAft>
                <a:spcPts val="238"/>
              </a:spcAft>
            </a:pPr>
            <a:r>
              <a:rPr lang="en-US" dirty="0" smtClean="0"/>
              <a:t>More importantly, you don’t have other classes in the break.</a:t>
            </a:r>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5808304"/>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Site Testing &amp; Sample Collection</a:t>
            </a:r>
            <a:endParaRPr lang="en-AU" sz="3200" b="1" dirty="0">
              <a:solidFill>
                <a:schemeClr val="bg1"/>
              </a:solidFill>
              <a:latin typeface="Arial"/>
              <a:cs typeface="Arial"/>
            </a:endParaRPr>
          </a:p>
        </p:txBody>
      </p:sp>
      <p:sp>
        <p:nvSpPr>
          <p:cNvPr id="22531" name="Rectangle 3"/>
          <p:cNvSpPr>
            <a:spLocks noGrp="1" noChangeArrowheads="1"/>
          </p:cNvSpPr>
          <p:nvPr>
            <p:ph type="body" idx="1"/>
          </p:nvPr>
        </p:nvSpPr>
        <p:spPr>
          <a:xfrm>
            <a:off x="381000" y="1484784"/>
            <a:ext cx="8458200" cy="5144616"/>
          </a:xfrm>
        </p:spPr>
        <p:txBody>
          <a:bodyPr>
            <a:normAutofit fontScale="85000" lnSpcReduction="20000"/>
          </a:bodyPr>
          <a:lstStyle/>
          <a:p>
            <a:pPr eaLnBrk="1" hangingPunct="1">
              <a:spcAft>
                <a:spcPts val="238"/>
              </a:spcAft>
            </a:pPr>
            <a:r>
              <a:rPr lang="en-US" dirty="0" smtClean="0"/>
              <a:t>Projects involving site testing or sample collection face particular challenges.</a:t>
            </a:r>
          </a:p>
          <a:p>
            <a:pPr lvl="1" eaLnBrk="1" hangingPunct="1">
              <a:spcAft>
                <a:spcPts val="238"/>
              </a:spcAft>
            </a:pPr>
            <a:r>
              <a:rPr lang="en-US" dirty="0" smtClean="0"/>
              <a:t>You will have to fit your testing in with operational and maintenance schedules</a:t>
            </a:r>
          </a:p>
          <a:p>
            <a:pPr lvl="1" eaLnBrk="1" hangingPunct="1">
              <a:spcAft>
                <a:spcPts val="238"/>
              </a:spcAft>
            </a:pPr>
            <a:r>
              <a:rPr lang="en-US" dirty="0" smtClean="0"/>
              <a:t>Several parties may be involved in setting up and executing the program – and they will each have their own priorities</a:t>
            </a:r>
          </a:p>
          <a:p>
            <a:pPr lvl="1" eaLnBrk="1" hangingPunct="1">
              <a:spcAft>
                <a:spcPts val="238"/>
              </a:spcAft>
            </a:pPr>
            <a:r>
              <a:rPr lang="en-US" dirty="0" smtClean="0"/>
              <a:t>The program may involve multiple </a:t>
            </a:r>
            <a:r>
              <a:rPr lang="en-US" dirty="0" err="1" smtClean="0"/>
              <a:t>organisations</a:t>
            </a:r>
            <a:r>
              <a:rPr lang="en-US" dirty="0" smtClean="0"/>
              <a:t> (client, contractor, community); and all of their schedules will need to align to enable the program to proceed</a:t>
            </a:r>
            <a:endParaRPr lang="en-US" dirty="0"/>
          </a:p>
          <a:p>
            <a:pPr eaLnBrk="1" hangingPunct="1">
              <a:spcAft>
                <a:spcPts val="238"/>
              </a:spcAft>
            </a:pPr>
            <a:r>
              <a:rPr lang="en-US" b="1" dirty="0" smtClean="0"/>
              <a:t>So – you must start as early as possible to plan and </a:t>
            </a:r>
            <a:r>
              <a:rPr lang="en-US" b="1" dirty="0" err="1" smtClean="0"/>
              <a:t>organise</a:t>
            </a:r>
            <a:r>
              <a:rPr lang="en-US" b="1" dirty="0" smtClean="0"/>
              <a:t> the test/sampling programs</a:t>
            </a:r>
          </a:p>
          <a:p>
            <a:pPr eaLnBrk="1" hangingPunct="1">
              <a:spcAft>
                <a:spcPts val="238"/>
              </a:spcAft>
            </a:pPr>
            <a:r>
              <a:rPr lang="en-US" b="1" dirty="0" smtClean="0"/>
              <a:t>Be aware that the timing will be difficult to control – so plan accordingly in your project timeline </a:t>
            </a:r>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0771977"/>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Be Pro-active!</a:t>
            </a:r>
            <a:endParaRPr lang="en-AU" sz="3200" b="1" dirty="0">
              <a:solidFill>
                <a:schemeClr val="bg1"/>
              </a:solidFill>
              <a:latin typeface="Arial"/>
              <a:cs typeface="Arial"/>
            </a:endParaRPr>
          </a:p>
        </p:txBody>
      </p:sp>
      <p:sp>
        <p:nvSpPr>
          <p:cNvPr id="22531" name="Rectangle 3"/>
          <p:cNvSpPr>
            <a:spLocks noGrp="1" noChangeArrowheads="1"/>
          </p:cNvSpPr>
          <p:nvPr>
            <p:ph type="body" idx="1"/>
          </p:nvPr>
        </p:nvSpPr>
        <p:spPr>
          <a:xfrm>
            <a:off x="457200" y="1407138"/>
            <a:ext cx="8229600" cy="5069861"/>
          </a:xfrm>
        </p:spPr>
        <p:txBody>
          <a:bodyPr>
            <a:normAutofit fontScale="77500" lnSpcReduction="20000"/>
          </a:bodyPr>
          <a:lstStyle/>
          <a:p>
            <a:pPr eaLnBrk="1" hangingPunct="1">
              <a:spcAft>
                <a:spcPts val="238"/>
              </a:spcAft>
            </a:pPr>
            <a:r>
              <a:rPr lang="en-US" dirty="0" smtClean="0"/>
              <a:t>Resolve issues as soon as they arise.</a:t>
            </a:r>
          </a:p>
          <a:p>
            <a:pPr lvl="1" eaLnBrk="1" hangingPunct="1">
              <a:spcAft>
                <a:spcPts val="238"/>
              </a:spcAft>
            </a:pPr>
            <a:r>
              <a:rPr lang="en-US" dirty="0" smtClean="0"/>
              <a:t>Procrastination is fatal in a one year project</a:t>
            </a:r>
          </a:p>
          <a:p>
            <a:pPr lvl="1" eaLnBrk="1" hangingPunct="1">
              <a:spcAft>
                <a:spcPts val="238"/>
              </a:spcAft>
            </a:pPr>
            <a:r>
              <a:rPr lang="en-US" dirty="0" smtClean="0"/>
              <a:t>Problems will not become easier to fix next week (in fact – there will be less time available to address any issues). </a:t>
            </a:r>
          </a:p>
          <a:p>
            <a:pPr eaLnBrk="1" hangingPunct="1">
              <a:spcAft>
                <a:spcPts val="238"/>
              </a:spcAft>
            </a:pPr>
            <a:r>
              <a:rPr lang="en-US" dirty="0" smtClean="0"/>
              <a:t>Don’t assume that your supervisor or mentor will be available on your timetable – so get material to them early.</a:t>
            </a:r>
          </a:p>
          <a:p>
            <a:pPr lvl="1" eaLnBrk="1" hangingPunct="1">
              <a:spcAft>
                <a:spcPts val="238"/>
              </a:spcAft>
            </a:pPr>
            <a:r>
              <a:rPr lang="en-US" dirty="0" smtClean="0"/>
              <a:t>They are busy; you may be one of many students or employees that they are supervising, and they may have other job responsibilities to attend to.</a:t>
            </a:r>
          </a:p>
          <a:p>
            <a:pPr lvl="1" eaLnBrk="1" hangingPunct="1">
              <a:spcAft>
                <a:spcPts val="238"/>
              </a:spcAft>
            </a:pPr>
            <a:r>
              <a:rPr lang="en-US" dirty="0" smtClean="0"/>
              <a:t>You have to give your supervisor and mentor time to review and respond thoughtfully to submissions.</a:t>
            </a:r>
          </a:p>
          <a:p>
            <a:pPr eaLnBrk="1" hangingPunct="1">
              <a:spcAft>
                <a:spcPts val="238"/>
              </a:spcAft>
            </a:pPr>
            <a:r>
              <a:rPr lang="en-US" dirty="0" smtClean="0"/>
              <a:t>Clients and Supervisors respond to your enthusiasm.</a:t>
            </a:r>
          </a:p>
          <a:p>
            <a:pPr lvl="1" eaLnBrk="1" hangingPunct="1">
              <a:spcAft>
                <a:spcPts val="238"/>
              </a:spcAft>
            </a:pPr>
            <a:r>
              <a:rPr lang="en-US" dirty="0" smtClean="0"/>
              <a:t>If you’re interested and getting things done, they will take more interest in your work and contribute more. </a:t>
            </a:r>
          </a:p>
          <a:p>
            <a:pPr lvl="1" eaLnBrk="1" hangingPunct="1">
              <a:spcAft>
                <a:spcPts val="238"/>
              </a:spcAft>
            </a:pPr>
            <a:endParaRPr lang="en-US" dirty="0" smtClean="0"/>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3948704"/>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Meetings</a:t>
            </a:r>
            <a:endParaRPr lang="en-AU" sz="3200" b="1" dirty="0">
              <a:solidFill>
                <a:schemeClr val="bg1"/>
              </a:solidFill>
              <a:latin typeface="Arial"/>
              <a:cs typeface="Arial"/>
            </a:endParaRPr>
          </a:p>
        </p:txBody>
      </p:sp>
      <p:sp>
        <p:nvSpPr>
          <p:cNvPr id="22531" name="Rectangle 3"/>
          <p:cNvSpPr>
            <a:spLocks noGrp="1" noChangeArrowheads="1"/>
          </p:cNvSpPr>
          <p:nvPr>
            <p:ph type="body" idx="1"/>
          </p:nvPr>
        </p:nvSpPr>
        <p:spPr>
          <a:xfrm>
            <a:off x="457200" y="1327762"/>
            <a:ext cx="8229600" cy="5301638"/>
          </a:xfrm>
        </p:spPr>
        <p:txBody>
          <a:bodyPr>
            <a:normAutofit fontScale="77500" lnSpcReduction="20000"/>
          </a:bodyPr>
          <a:lstStyle/>
          <a:p>
            <a:pPr eaLnBrk="1" hangingPunct="1">
              <a:spcAft>
                <a:spcPts val="840"/>
              </a:spcAft>
            </a:pPr>
            <a:r>
              <a:rPr lang="en-US" dirty="0" smtClean="0"/>
              <a:t>You should set and maintain a regular meeting schedule with your supervisor and client mentor</a:t>
            </a:r>
          </a:p>
          <a:p>
            <a:pPr lvl="1" eaLnBrk="1" hangingPunct="1">
              <a:spcAft>
                <a:spcPts val="840"/>
              </a:spcAft>
            </a:pPr>
            <a:r>
              <a:rPr lang="en-US" dirty="0" smtClean="0"/>
              <a:t>Weekly supervisor meetings would be preferred; fortnightly would be the minimum frequency.</a:t>
            </a:r>
          </a:p>
          <a:p>
            <a:pPr lvl="1" eaLnBrk="1" hangingPunct="1">
              <a:spcAft>
                <a:spcPts val="840"/>
              </a:spcAft>
            </a:pPr>
            <a:r>
              <a:rPr lang="en-US" dirty="0" smtClean="0"/>
              <a:t>Meetings with the client mentor may be less frequent, depending on the mentor’s commitments.</a:t>
            </a:r>
          </a:p>
          <a:p>
            <a:pPr eaLnBrk="1" hangingPunct="1">
              <a:spcAft>
                <a:spcPts val="840"/>
              </a:spcAft>
            </a:pPr>
            <a:r>
              <a:rPr lang="en-US" dirty="0" smtClean="0"/>
              <a:t>Set goals to be achieved between meetings</a:t>
            </a:r>
          </a:p>
          <a:p>
            <a:pPr lvl="1" eaLnBrk="1" hangingPunct="1">
              <a:spcAft>
                <a:spcPts val="840"/>
              </a:spcAft>
            </a:pPr>
            <a:r>
              <a:rPr lang="en-US" dirty="0" smtClean="0"/>
              <a:t>At each meeting, you discuss with your supervisor and mentor the work done since the last meeting</a:t>
            </a:r>
          </a:p>
          <a:p>
            <a:pPr lvl="1" eaLnBrk="1" hangingPunct="1">
              <a:spcAft>
                <a:spcPts val="840"/>
              </a:spcAft>
            </a:pPr>
            <a:r>
              <a:rPr lang="en-US" dirty="0" smtClean="0"/>
              <a:t>Set down what will be done by the next meeting.</a:t>
            </a:r>
          </a:p>
          <a:p>
            <a:pPr eaLnBrk="1" hangingPunct="1">
              <a:spcAft>
                <a:spcPts val="840"/>
              </a:spcAft>
            </a:pPr>
            <a:r>
              <a:rPr lang="en-US" dirty="0" smtClean="0"/>
              <a:t>Seek regular feedback from your supervisor and mentor</a:t>
            </a:r>
          </a:p>
          <a:p>
            <a:pPr lvl="1" eaLnBrk="1" hangingPunct="1">
              <a:spcAft>
                <a:spcPts val="840"/>
              </a:spcAft>
            </a:pPr>
            <a:r>
              <a:rPr lang="en-US" dirty="0" smtClean="0"/>
              <a:t>Ask them to assess your plans and findings.</a:t>
            </a:r>
          </a:p>
          <a:p>
            <a:pPr lvl="1" eaLnBrk="1" hangingPunct="1">
              <a:spcAft>
                <a:spcPts val="840"/>
              </a:spcAft>
            </a:pPr>
            <a:r>
              <a:rPr lang="en-US" dirty="0" smtClean="0"/>
              <a:t>Ask for comments on any documents or presentations.</a:t>
            </a:r>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5529055"/>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Project Timeline</a:t>
            </a:r>
            <a:endParaRPr lang="en-AU" sz="3200" b="1" dirty="0">
              <a:solidFill>
                <a:schemeClr val="bg1"/>
              </a:solidFill>
              <a:latin typeface="Arial"/>
              <a:cs typeface="Arial"/>
            </a:endParaRPr>
          </a:p>
        </p:txBody>
      </p:sp>
      <p:sp>
        <p:nvSpPr>
          <p:cNvPr id="22531" name="Rectangle 3"/>
          <p:cNvSpPr>
            <a:spLocks noGrp="1" noChangeArrowheads="1"/>
          </p:cNvSpPr>
          <p:nvPr>
            <p:ph type="body" idx="1"/>
          </p:nvPr>
        </p:nvSpPr>
        <p:spPr>
          <a:xfrm>
            <a:off x="381000" y="1464868"/>
            <a:ext cx="8229600" cy="5287206"/>
          </a:xfrm>
        </p:spPr>
        <p:txBody>
          <a:bodyPr>
            <a:normAutofit fontScale="77500" lnSpcReduction="20000"/>
          </a:bodyPr>
          <a:lstStyle/>
          <a:p>
            <a:pPr eaLnBrk="1" hangingPunct="1">
              <a:spcAft>
                <a:spcPts val="1440"/>
              </a:spcAft>
              <a:defRPr/>
            </a:pPr>
            <a:r>
              <a:rPr lang="en-US" dirty="0" smtClean="0">
                <a:latin typeface="+mj-lt"/>
              </a:rPr>
              <a:t>Make sure you set out definite deadlines for individual tasks.</a:t>
            </a:r>
          </a:p>
          <a:p>
            <a:pPr lvl="1" eaLnBrk="1" hangingPunct="1">
              <a:spcAft>
                <a:spcPts val="1440"/>
              </a:spcAft>
              <a:defRPr/>
            </a:pPr>
            <a:r>
              <a:rPr lang="en-US" dirty="0" smtClean="0">
                <a:latin typeface="+mj-lt"/>
              </a:rPr>
              <a:t>Identify regular milestones that will help mark your progress, especially in longer or more complex tasks</a:t>
            </a:r>
          </a:p>
          <a:p>
            <a:pPr eaLnBrk="1" hangingPunct="1">
              <a:spcAft>
                <a:spcPts val="1440"/>
              </a:spcAft>
              <a:defRPr/>
            </a:pPr>
            <a:r>
              <a:rPr lang="en-US" b="1" dirty="0" smtClean="0">
                <a:latin typeface="+mj-lt"/>
              </a:rPr>
              <a:t>Stick to your deadlines</a:t>
            </a:r>
            <a:r>
              <a:rPr lang="en-US" dirty="0" smtClean="0">
                <a:latin typeface="+mj-lt"/>
              </a:rPr>
              <a:t>!</a:t>
            </a:r>
          </a:p>
          <a:p>
            <a:pPr lvl="1" eaLnBrk="1" hangingPunct="1">
              <a:spcAft>
                <a:spcPts val="1440"/>
              </a:spcAft>
              <a:defRPr/>
            </a:pPr>
            <a:r>
              <a:rPr lang="en-US" dirty="0" smtClean="0">
                <a:latin typeface="+mj-lt"/>
              </a:rPr>
              <a:t>Don’t let weekly pressures (or the absence of imminent project submissions) reset your priorities.</a:t>
            </a:r>
          </a:p>
          <a:p>
            <a:pPr lvl="1" eaLnBrk="1" hangingPunct="1">
              <a:spcAft>
                <a:spcPts val="1440"/>
              </a:spcAft>
              <a:defRPr/>
            </a:pPr>
            <a:r>
              <a:rPr lang="en-US" dirty="0" smtClean="0">
                <a:latin typeface="+mj-lt"/>
              </a:rPr>
              <a:t>Make time for your project every week – it’s the most important unit you’re undertaking over the next year.</a:t>
            </a:r>
          </a:p>
          <a:p>
            <a:pPr eaLnBrk="1" hangingPunct="1">
              <a:spcAft>
                <a:spcPts val="1440"/>
              </a:spcAft>
              <a:defRPr/>
            </a:pPr>
            <a:r>
              <a:rPr lang="en-US" dirty="0" smtClean="0">
                <a:latin typeface="+mj-lt"/>
              </a:rPr>
              <a:t>Keep your Gantt chart updated as the project evolves</a:t>
            </a:r>
          </a:p>
          <a:p>
            <a:pPr lvl="1" eaLnBrk="1" hangingPunct="1">
              <a:spcAft>
                <a:spcPts val="1440"/>
              </a:spcAft>
              <a:defRPr/>
            </a:pPr>
            <a:r>
              <a:rPr lang="en-US" dirty="0" smtClean="0">
                <a:latin typeface="+mj-lt"/>
              </a:rPr>
              <a:t>Take particular care to identify tasks on the critical path, and keep them on schedule.</a:t>
            </a:r>
          </a:p>
          <a:p>
            <a:pPr lvl="1" eaLnBrk="1" hangingPunct="1">
              <a:spcAft>
                <a:spcPts val="1440"/>
              </a:spcAft>
              <a:defRPr/>
            </a:pPr>
            <a:endParaRPr lang="en-US" dirty="0" smtClean="0">
              <a:latin typeface="+mj-lt"/>
            </a:endParaRPr>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993188"/>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Monthly Report</a:t>
            </a:r>
            <a:endParaRPr lang="en-AU" sz="3200" b="1" dirty="0">
              <a:solidFill>
                <a:schemeClr val="bg1"/>
              </a:solidFill>
              <a:latin typeface="Arial"/>
              <a:cs typeface="Arial"/>
            </a:endParaRPr>
          </a:p>
        </p:txBody>
      </p:sp>
      <p:pic>
        <p:nvPicPr>
          <p:cNvPr id="3" name="Picture 2" descr="CEEDMR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972" y="1340768"/>
            <a:ext cx="3790073" cy="5301208"/>
          </a:xfrm>
          <a:prstGeom prst="rect">
            <a:avLst/>
          </a:prstGeom>
          <a:ln w="38100" cmpd="sng">
            <a:solidFill>
              <a:srgbClr val="CC9848"/>
            </a:solidFill>
          </a:ln>
        </p:spPr>
      </p:pic>
      <p:pic>
        <p:nvPicPr>
          <p:cNvPr id="4" name="Picture 3" descr="CEEDMR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2" y="1340768"/>
            <a:ext cx="3744416" cy="5309654"/>
          </a:xfrm>
          <a:prstGeom prst="rect">
            <a:avLst/>
          </a:prstGeom>
          <a:ln w="38100" cmpd="sng">
            <a:solidFill>
              <a:srgbClr val="CC9848"/>
            </a:solidFill>
          </a:ln>
        </p:spPr>
      </p:pic>
      <p:sp>
        <p:nvSpPr>
          <p:cNvPr id="6" name="Rectangle 5"/>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758857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AU" sz="3200" b="1" dirty="0" smtClean="0">
                <a:solidFill>
                  <a:schemeClr val="bg1"/>
                </a:solidFill>
                <a:latin typeface="Arial"/>
                <a:cs typeface="Arial"/>
              </a:rPr>
              <a:t>Performance of CEED Scholars on FYP</a:t>
            </a:r>
            <a:endParaRPr lang="en-AU" sz="3200" b="1" dirty="0">
              <a:solidFill>
                <a:schemeClr val="bg1"/>
              </a:solidFill>
              <a:latin typeface="Arial"/>
              <a:cs typeface="Arial"/>
            </a:endParaRPr>
          </a:p>
        </p:txBody>
      </p:sp>
      <p:graphicFrame>
        <p:nvGraphicFramePr>
          <p:cNvPr id="8" name="Chart 7"/>
          <p:cNvGraphicFramePr>
            <a:graphicFrameLocks/>
          </p:cNvGraphicFramePr>
          <p:nvPr>
            <p:extLst>
              <p:ext uri="{D42A27DB-BD31-4B8C-83A1-F6EECF244321}">
                <p14:modId xmlns:p14="http://schemas.microsoft.com/office/powerpoint/2010/main" val="2009339830"/>
              </p:ext>
            </p:extLst>
          </p:nvPr>
        </p:nvGraphicFramePr>
        <p:xfrm>
          <a:off x="539552" y="1484784"/>
          <a:ext cx="7776864" cy="4876775"/>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186493"/>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Monthly Report</a:t>
            </a:r>
            <a:endParaRPr lang="en-AU" sz="3200" b="1" dirty="0">
              <a:solidFill>
                <a:schemeClr val="bg1"/>
              </a:solidFill>
              <a:latin typeface="Arial"/>
              <a:cs typeface="Arial"/>
            </a:endParaRPr>
          </a:p>
        </p:txBody>
      </p:sp>
      <p:sp>
        <p:nvSpPr>
          <p:cNvPr id="191491" name="Rectangle 3"/>
          <p:cNvSpPr>
            <a:spLocks noGrp="1" noChangeArrowheads="1"/>
          </p:cNvSpPr>
          <p:nvPr>
            <p:ph type="body" idx="1"/>
          </p:nvPr>
        </p:nvSpPr>
        <p:spPr>
          <a:xfrm>
            <a:off x="314324" y="1233952"/>
            <a:ext cx="8445443" cy="5624048"/>
          </a:xfrm>
        </p:spPr>
        <p:txBody>
          <a:bodyPr>
            <a:normAutofit fontScale="85000" lnSpcReduction="20000"/>
          </a:bodyPr>
          <a:lstStyle/>
          <a:p>
            <a:pPr marL="180975" indent="-180975">
              <a:spcAft>
                <a:spcPts val="600"/>
              </a:spcAft>
            </a:pPr>
            <a:r>
              <a:rPr lang="en-AU" dirty="0" smtClean="0">
                <a:latin typeface="+mj-lt"/>
              </a:rPr>
              <a:t>You are required to submit a monthly report by 5:00 pm on the first day of each </a:t>
            </a:r>
            <a:r>
              <a:rPr lang="en-AU" dirty="0" smtClean="0"/>
              <a:t>month</a:t>
            </a:r>
            <a:endParaRPr lang="en-AU" dirty="0" smtClean="0">
              <a:latin typeface="+mj-lt"/>
            </a:endParaRPr>
          </a:p>
          <a:p>
            <a:pPr marL="180975" indent="-180975">
              <a:spcAft>
                <a:spcPts val="600"/>
              </a:spcAft>
            </a:pPr>
            <a:r>
              <a:rPr lang="en-AU" dirty="0" smtClean="0">
                <a:latin typeface="+mj-lt"/>
              </a:rPr>
              <a:t>The template for the monthly report is available at the CEED website.</a:t>
            </a:r>
          </a:p>
          <a:p>
            <a:pPr marL="180975" indent="-180975">
              <a:spcAft>
                <a:spcPts val="600"/>
              </a:spcAft>
            </a:pPr>
            <a:r>
              <a:rPr lang="en-AU" dirty="0" smtClean="0">
                <a:latin typeface="+mj-lt"/>
              </a:rPr>
              <a:t>The monthly report </a:t>
            </a:r>
            <a:r>
              <a:rPr lang="en-AU" b="1" dirty="0" smtClean="0">
                <a:latin typeface="+mj-lt"/>
              </a:rPr>
              <a:t>must</a:t>
            </a:r>
            <a:r>
              <a:rPr lang="en-AU" dirty="0" smtClean="0">
                <a:latin typeface="+mj-lt"/>
              </a:rPr>
              <a:t> be an accurate summary of the status of the project</a:t>
            </a:r>
            <a:r>
              <a:rPr lang="en-AU" dirty="0" smtClean="0">
                <a:solidFill>
                  <a:schemeClr val="tx1"/>
                </a:solidFill>
                <a:latin typeface="+mj-lt"/>
                <a:ea typeface="+mn-ea"/>
                <a:cs typeface="+mn-cs"/>
              </a:rPr>
              <a:t>.</a:t>
            </a:r>
          </a:p>
          <a:p>
            <a:pPr marL="649287" lvl="1" indent="-180975">
              <a:spcAft>
                <a:spcPts val="600"/>
              </a:spcAft>
            </a:pPr>
            <a:r>
              <a:rPr lang="en-AU" dirty="0" smtClean="0"/>
              <a:t>Your supervisor and mentor </a:t>
            </a:r>
            <a:r>
              <a:rPr lang="en-AU" u="sng" dirty="0" smtClean="0"/>
              <a:t>must</a:t>
            </a:r>
            <a:r>
              <a:rPr lang="en-AU" dirty="0" smtClean="0"/>
              <a:t> have an accurate picture of project status, expenditures and resource needs in order to advise you properly and schedule resources</a:t>
            </a:r>
          </a:p>
          <a:p>
            <a:pPr marL="649287" lvl="1" indent="-180975">
              <a:spcAft>
                <a:spcPts val="600"/>
              </a:spcAft>
            </a:pPr>
            <a:r>
              <a:rPr lang="en-AU" dirty="0" smtClean="0"/>
              <a:t>The submission of the report should serve as a reminder to update your project timelines</a:t>
            </a:r>
          </a:p>
          <a:p>
            <a:pPr marL="180975" indent="-180975">
              <a:spcAft>
                <a:spcPts val="600"/>
              </a:spcAft>
            </a:pPr>
            <a:r>
              <a:rPr lang="en-AU" dirty="0" smtClean="0"/>
              <a:t>The monthly report will be circulated to the client mentor, supervisor and CEED office.</a:t>
            </a:r>
          </a:p>
          <a:p>
            <a:pPr marL="649287" lvl="1" indent="-180975">
              <a:spcAft>
                <a:spcPts val="600"/>
              </a:spcAft>
            </a:pPr>
            <a:r>
              <a:rPr lang="en-AU" dirty="0" smtClean="0"/>
              <a:t>It must be professionally prepared and presented</a:t>
            </a:r>
            <a:endParaRPr lang="en-AU" dirty="0" smtClean="0">
              <a:latin typeface="+mj-lt"/>
            </a:endParaRPr>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5689748"/>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Project Expenditures</a:t>
            </a:r>
            <a:endParaRPr lang="en-AU" sz="3200" b="1" dirty="0">
              <a:solidFill>
                <a:schemeClr val="bg1"/>
              </a:solidFill>
              <a:latin typeface="Arial"/>
              <a:cs typeface="Arial"/>
            </a:endParaRPr>
          </a:p>
        </p:txBody>
      </p:sp>
      <p:sp>
        <p:nvSpPr>
          <p:cNvPr id="27649" name="Rectangle 3"/>
          <p:cNvSpPr>
            <a:spLocks noGrp="1" noChangeArrowheads="1"/>
          </p:cNvSpPr>
          <p:nvPr>
            <p:ph type="body" idx="1"/>
          </p:nvPr>
        </p:nvSpPr>
        <p:spPr>
          <a:xfrm>
            <a:off x="304799" y="1425289"/>
            <a:ext cx="8779671" cy="5314950"/>
          </a:xfrm>
        </p:spPr>
        <p:txBody>
          <a:bodyPr>
            <a:normAutofit fontScale="47500" lnSpcReduction="20000"/>
          </a:bodyPr>
          <a:lstStyle/>
          <a:p>
            <a:pPr eaLnBrk="1" hangingPunct="1">
              <a:lnSpc>
                <a:spcPct val="110000"/>
              </a:lnSpc>
              <a:spcAft>
                <a:spcPts val="600"/>
              </a:spcAft>
            </a:pPr>
            <a:r>
              <a:rPr lang="en-US" sz="4200" b="1" dirty="0" smtClean="0"/>
              <a:t>The client is responsible for all project expenses.</a:t>
            </a:r>
          </a:p>
          <a:p>
            <a:pPr eaLnBrk="1" hangingPunct="1">
              <a:lnSpc>
                <a:spcPct val="110000"/>
              </a:lnSpc>
              <a:spcAft>
                <a:spcPts val="600"/>
              </a:spcAft>
            </a:pPr>
            <a:r>
              <a:rPr lang="en-US" sz="4200" dirty="0" smtClean="0"/>
              <a:t>The client may incur expenditure directly (this is common for travel and accommodation), or we may incur expenditures on the client’s behalf (this is common for workshop expenses, experimental consumables, test rig construction)</a:t>
            </a:r>
            <a:endParaRPr lang="en-US" sz="4200" dirty="0"/>
          </a:p>
          <a:p>
            <a:pPr eaLnBrk="1" hangingPunct="1">
              <a:lnSpc>
                <a:spcPct val="110000"/>
              </a:lnSpc>
              <a:spcAft>
                <a:spcPts val="600"/>
              </a:spcAft>
            </a:pPr>
            <a:r>
              <a:rPr lang="en-US" sz="4200" b="1" dirty="0" smtClean="0"/>
              <a:t>We can only incur expenditures on the client’s behalf with the prior written </a:t>
            </a:r>
            <a:r>
              <a:rPr lang="en-US" sz="4200" b="1" dirty="0" err="1" smtClean="0"/>
              <a:t>authorisation</a:t>
            </a:r>
            <a:r>
              <a:rPr lang="en-US" sz="4200" b="1" dirty="0" smtClean="0"/>
              <a:t> of the </a:t>
            </a:r>
            <a:r>
              <a:rPr lang="en-US" sz="4200" b="1" dirty="0" smtClean="0"/>
              <a:t>client</a:t>
            </a:r>
            <a:r>
              <a:rPr lang="en-US" sz="4200" dirty="0"/>
              <a:t> </a:t>
            </a:r>
            <a:r>
              <a:rPr lang="en-US" sz="4200" dirty="0" smtClean="0"/>
              <a:t>– you must complete the expenditure </a:t>
            </a:r>
            <a:r>
              <a:rPr lang="en-US" sz="4200" dirty="0" err="1" smtClean="0"/>
              <a:t>authorisation</a:t>
            </a:r>
            <a:r>
              <a:rPr lang="en-US" sz="4200" dirty="0" smtClean="0"/>
              <a:t> form and have it signed by your mentor, supervisor, and the CEED Director before incurring expenditure</a:t>
            </a:r>
            <a:endParaRPr lang="en-US" sz="4200" dirty="0" smtClean="0"/>
          </a:p>
          <a:p>
            <a:pPr eaLnBrk="1" hangingPunct="1">
              <a:lnSpc>
                <a:spcPct val="110000"/>
              </a:lnSpc>
              <a:spcAft>
                <a:spcPts val="600"/>
              </a:spcAft>
            </a:pPr>
            <a:r>
              <a:rPr lang="en-US" sz="4200" dirty="0" smtClean="0"/>
              <a:t>In general, expenditures must be billed to your supervisors’ operating accounts – </a:t>
            </a:r>
            <a:r>
              <a:rPr lang="en-US" sz="4200" b="1" dirty="0" smtClean="0"/>
              <a:t>you should not incur expenditures yourself</a:t>
            </a:r>
            <a:endParaRPr lang="en-US" sz="4200" dirty="0" smtClean="0"/>
          </a:p>
          <a:p>
            <a:pPr eaLnBrk="1" hangingPunct="1">
              <a:lnSpc>
                <a:spcPct val="110000"/>
              </a:lnSpc>
              <a:spcAft>
                <a:spcPts val="600"/>
              </a:spcAft>
            </a:pPr>
            <a:r>
              <a:rPr lang="en-US" sz="4200" dirty="0" smtClean="0"/>
              <a:t>The CEED office will bill the client and reimburse your supervisor at the end of the project – this will require you to provide:</a:t>
            </a:r>
          </a:p>
          <a:p>
            <a:pPr lvl="1" eaLnBrk="1" hangingPunct="1">
              <a:lnSpc>
                <a:spcPct val="110000"/>
              </a:lnSpc>
              <a:spcAft>
                <a:spcPts val="600"/>
              </a:spcAft>
            </a:pPr>
            <a:r>
              <a:rPr lang="en-US" sz="4200" dirty="0" smtClean="0"/>
              <a:t>Records of all internal expenditures (</a:t>
            </a:r>
            <a:r>
              <a:rPr lang="en-US" sz="4200" dirty="0" err="1" smtClean="0"/>
              <a:t>eg</a:t>
            </a:r>
            <a:r>
              <a:rPr lang="en-US" sz="4200" dirty="0" smtClean="0"/>
              <a:t> workshop hours)</a:t>
            </a:r>
          </a:p>
          <a:p>
            <a:pPr lvl="1" eaLnBrk="1" hangingPunct="1">
              <a:lnSpc>
                <a:spcPct val="110000"/>
              </a:lnSpc>
              <a:spcAft>
                <a:spcPts val="600"/>
              </a:spcAft>
            </a:pPr>
            <a:r>
              <a:rPr lang="en-US" sz="4200" dirty="0" smtClean="0"/>
              <a:t>Tax invoices for all </a:t>
            </a:r>
            <a:r>
              <a:rPr lang="en-US" sz="4200" dirty="0" smtClean="0"/>
              <a:t>purchases</a:t>
            </a:r>
            <a:endParaRPr lang="en-US" sz="4200" dirty="0" smtClean="0"/>
          </a:p>
          <a:p>
            <a:pPr lvl="1" eaLnBrk="1" hangingPunct="1">
              <a:spcAft>
                <a:spcPts val="600"/>
              </a:spcAft>
            </a:pPr>
            <a:endParaRPr lang="en-US" sz="2000" dirty="0" smtClean="0"/>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4945395"/>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Printing Expenses</a:t>
            </a:r>
            <a:endParaRPr lang="en-AU" sz="3200" b="1" dirty="0">
              <a:solidFill>
                <a:schemeClr val="bg1"/>
              </a:solidFill>
              <a:latin typeface="Arial"/>
              <a:cs typeface="Arial"/>
            </a:endParaRPr>
          </a:p>
        </p:txBody>
      </p:sp>
      <p:sp>
        <p:nvSpPr>
          <p:cNvPr id="27649" name="Rectangle 3"/>
          <p:cNvSpPr>
            <a:spLocks noGrp="1" noChangeArrowheads="1"/>
          </p:cNvSpPr>
          <p:nvPr>
            <p:ph type="body" idx="1"/>
          </p:nvPr>
        </p:nvSpPr>
        <p:spPr>
          <a:xfrm>
            <a:off x="304799" y="1311751"/>
            <a:ext cx="8736377" cy="5334276"/>
          </a:xfrm>
        </p:spPr>
        <p:txBody>
          <a:bodyPr>
            <a:noAutofit/>
          </a:bodyPr>
          <a:lstStyle/>
          <a:p>
            <a:pPr eaLnBrk="1" hangingPunct="1">
              <a:spcAft>
                <a:spcPts val="600"/>
              </a:spcAft>
            </a:pPr>
            <a:r>
              <a:rPr lang="en-US" sz="2200" dirty="0" smtClean="0"/>
              <a:t>$200 is included in the CEED project fee to cover printing expenses</a:t>
            </a:r>
          </a:p>
          <a:p>
            <a:pPr eaLnBrk="1" hangingPunct="1">
              <a:spcAft>
                <a:spcPts val="600"/>
              </a:spcAft>
            </a:pPr>
            <a:r>
              <a:rPr lang="en-US" sz="2200" dirty="0" smtClean="0"/>
              <a:t>This amount is intended to cover the costs associated with preparing reports and deliverables for the client, supervisors and CEED Office</a:t>
            </a:r>
          </a:p>
          <a:p>
            <a:pPr eaLnBrk="1" hangingPunct="1">
              <a:spcAft>
                <a:spcPts val="600"/>
              </a:spcAft>
            </a:pPr>
            <a:r>
              <a:rPr lang="en-US" sz="2200" dirty="0" smtClean="0"/>
              <a:t>Allowable expenses include:</a:t>
            </a:r>
          </a:p>
          <a:p>
            <a:pPr lvl="1" eaLnBrk="1" hangingPunct="1">
              <a:spcAft>
                <a:spcPts val="600"/>
              </a:spcAft>
            </a:pPr>
            <a:r>
              <a:rPr lang="en-US" sz="2200" dirty="0" smtClean="0"/>
              <a:t>Printing and binding of reports</a:t>
            </a:r>
          </a:p>
          <a:p>
            <a:pPr lvl="1" eaLnBrk="1" hangingPunct="1">
              <a:spcAft>
                <a:spcPts val="600"/>
              </a:spcAft>
            </a:pPr>
            <a:r>
              <a:rPr lang="en-US" sz="2200" dirty="0" smtClean="0"/>
              <a:t>Media for transporting digital files (thumb drives, external hard drives, </a:t>
            </a:r>
            <a:r>
              <a:rPr lang="en-US" sz="2200" dirty="0" err="1" smtClean="0"/>
              <a:t>etc</a:t>
            </a:r>
            <a:r>
              <a:rPr lang="en-US" sz="2200" dirty="0" smtClean="0"/>
              <a:t>)</a:t>
            </a:r>
          </a:p>
          <a:p>
            <a:pPr lvl="1" eaLnBrk="1" hangingPunct="1">
              <a:spcAft>
                <a:spcPts val="600"/>
              </a:spcAft>
            </a:pPr>
            <a:r>
              <a:rPr lang="en-US" sz="2200" dirty="0" smtClean="0"/>
              <a:t>Textbooks and photocopying</a:t>
            </a:r>
            <a:endParaRPr lang="en-US" sz="2200" dirty="0"/>
          </a:p>
          <a:p>
            <a:pPr eaLnBrk="1" hangingPunct="1">
              <a:spcAft>
                <a:spcPts val="600"/>
              </a:spcAft>
            </a:pPr>
            <a:r>
              <a:rPr lang="en-US" sz="2200" dirty="0" smtClean="0"/>
              <a:t>The allowed amount may only be exceeded with prior written </a:t>
            </a:r>
            <a:r>
              <a:rPr lang="en-US" sz="2200" dirty="0" err="1" smtClean="0"/>
              <a:t>authorisation</a:t>
            </a:r>
            <a:r>
              <a:rPr lang="en-US" sz="2200" dirty="0" smtClean="0"/>
              <a:t> by the client – they will be billed for the excess</a:t>
            </a:r>
          </a:p>
          <a:p>
            <a:pPr eaLnBrk="1" hangingPunct="1">
              <a:spcAft>
                <a:spcPts val="600"/>
              </a:spcAft>
            </a:pPr>
            <a:r>
              <a:rPr lang="en-US" sz="2200" dirty="0" smtClean="0"/>
              <a:t>You may incur these expenses yourself – to be reimbursed, </a:t>
            </a:r>
            <a:r>
              <a:rPr lang="en-US" sz="2200" b="1" dirty="0" smtClean="0"/>
              <a:t>you must provide all receipts – </a:t>
            </a:r>
            <a:r>
              <a:rPr lang="en-US" sz="2200" b="1" dirty="0" err="1" smtClean="0"/>
              <a:t>itemised</a:t>
            </a:r>
            <a:r>
              <a:rPr lang="en-US" sz="2200" b="1" dirty="0" smtClean="0"/>
              <a:t> tax invoices are the minimum requirement. </a:t>
            </a:r>
            <a:endParaRPr lang="en-US" sz="2200" dirty="0" smtClean="0"/>
          </a:p>
          <a:p>
            <a:pPr marL="457200" lvl="1" indent="0" eaLnBrk="1" hangingPunct="1">
              <a:spcAft>
                <a:spcPts val="600"/>
              </a:spcAft>
              <a:buNone/>
            </a:pPr>
            <a:endParaRPr lang="en-US" sz="2200" dirty="0" smtClean="0"/>
          </a:p>
          <a:p>
            <a:pPr lvl="1" eaLnBrk="1" hangingPunct="1">
              <a:spcAft>
                <a:spcPts val="600"/>
              </a:spcAft>
            </a:pPr>
            <a:endParaRPr lang="en-US" sz="2200" dirty="0" smtClean="0"/>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3731039"/>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Exercise – Monthly Report</a:t>
            </a:r>
            <a:endParaRPr lang="en-AU" sz="3200" b="1" dirty="0">
              <a:solidFill>
                <a:schemeClr val="bg1"/>
              </a:solidFill>
              <a:latin typeface="Arial"/>
              <a:cs typeface="Arial"/>
            </a:endParaRPr>
          </a:p>
        </p:txBody>
      </p:sp>
      <p:sp>
        <p:nvSpPr>
          <p:cNvPr id="44034" name="Content Placeholder 2"/>
          <p:cNvSpPr>
            <a:spLocks noGrp="1"/>
          </p:cNvSpPr>
          <p:nvPr>
            <p:ph idx="1"/>
          </p:nvPr>
        </p:nvSpPr>
        <p:spPr>
          <a:xfrm>
            <a:off x="457200" y="1828800"/>
            <a:ext cx="7924800" cy="4876800"/>
          </a:xfrm>
        </p:spPr>
        <p:txBody>
          <a:bodyPr/>
          <a:lstStyle/>
          <a:p>
            <a:pPr eaLnBrk="1" hangingPunct="1">
              <a:spcAft>
                <a:spcPts val="1800"/>
              </a:spcAft>
            </a:pPr>
            <a:r>
              <a:rPr lang="en-US" dirty="0" smtClean="0"/>
              <a:t>Prepare a sample monthly report for the first month of your project.</a:t>
            </a:r>
          </a:p>
          <a:p>
            <a:pPr eaLnBrk="1" hangingPunct="1">
              <a:spcAft>
                <a:spcPts val="1800"/>
              </a:spcAft>
            </a:pPr>
            <a:r>
              <a:rPr lang="en-US" dirty="0" smtClean="0"/>
              <a:t>You have 10 minutes to compile the report – later in the day you will get feedback on the reports.</a:t>
            </a:r>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8872173"/>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Studentship</a:t>
            </a:r>
            <a:endParaRPr lang="en-AU" sz="3200" b="1" dirty="0">
              <a:solidFill>
                <a:schemeClr val="bg1"/>
              </a:solidFill>
              <a:latin typeface="Arial"/>
              <a:cs typeface="Arial"/>
            </a:endParaRPr>
          </a:p>
        </p:txBody>
      </p:sp>
      <p:sp>
        <p:nvSpPr>
          <p:cNvPr id="27649" name="Rectangle 3"/>
          <p:cNvSpPr>
            <a:spLocks noGrp="1" noChangeArrowheads="1"/>
          </p:cNvSpPr>
          <p:nvPr>
            <p:ph type="body" idx="1"/>
          </p:nvPr>
        </p:nvSpPr>
        <p:spPr>
          <a:xfrm>
            <a:off x="304800" y="1295400"/>
            <a:ext cx="8466138" cy="5314950"/>
          </a:xfrm>
        </p:spPr>
        <p:txBody>
          <a:bodyPr>
            <a:noAutofit/>
          </a:bodyPr>
          <a:lstStyle/>
          <a:p>
            <a:pPr eaLnBrk="1" hangingPunct="1">
              <a:spcAft>
                <a:spcPts val="600"/>
              </a:spcAft>
            </a:pPr>
            <a:r>
              <a:rPr lang="en-US" sz="2000" dirty="0" smtClean="0"/>
              <a:t>For full final-year/</a:t>
            </a:r>
            <a:r>
              <a:rPr lang="en-US" sz="2000" dirty="0" err="1" smtClean="0"/>
              <a:t>honours</a:t>
            </a:r>
            <a:r>
              <a:rPr lang="en-US" sz="2000" dirty="0" smtClean="0"/>
              <a:t>/masters projects the studentship is paid in three installments</a:t>
            </a:r>
          </a:p>
          <a:p>
            <a:pPr lvl="1" eaLnBrk="1" hangingPunct="1">
              <a:spcAft>
                <a:spcPts val="600"/>
              </a:spcAft>
            </a:pPr>
            <a:r>
              <a:rPr lang="en-US" sz="2000" dirty="0" smtClean="0"/>
              <a:t>1</a:t>
            </a:r>
            <a:r>
              <a:rPr lang="en-US" sz="2000" baseline="30000" dirty="0" smtClean="0"/>
              <a:t>st</a:t>
            </a:r>
            <a:r>
              <a:rPr lang="en-US" sz="2000" dirty="0" smtClean="0"/>
              <a:t> Installment: Upon receipt of a project brief signed by all parties</a:t>
            </a:r>
          </a:p>
          <a:p>
            <a:pPr lvl="1" eaLnBrk="1" hangingPunct="1">
              <a:spcAft>
                <a:spcPts val="600"/>
              </a:spcAft>
            </a:pPr>
            <a:r>
              <a:rPr lang="en-US" sz="2000" dirty="0" smtClean="0"/>
              <a:t>2</a:t>
            </a:r>
            <a:r>
              <a:rPr lang="en-US" sz="2000" baseline="30000" dirty="0" smtClean="0"/>
              <a:t>nd</a:t>
            </a:r>
            <a:r>
              <a:rPr lang="en-US" sz="2000" dirty="0" smtClean="0"/>
              <a:t> Installment: At the start of the second semester of your final year (if you are up to date with reporting requirements and making satisfactory progress</a:t>
            </a:r>
          </a:p>
          <a:p>
            <a:pPr lvl="1" eaLnBrk="1" hangingPunct="1">
              <a:spcAft>
                <a:spcPts val="600"/>
              </a:spcAft>
            </a:pPr>
            <a:r>
              <a:rPr lang="en-US" sz="2000" dirty="0" smtClean="0"/>
              <a:t>3</a:t>
            </a:r>
            <a:r>
              <a:rPr lang="en-US" sz="2000" baseline="30000" dirty="0" smtClean="0"/>
              <a:t>rd</a:t>
            </a:r>
            <a:r>
              <a:rPr lang="en-US" sz="2000" dirty="0" smtClean="0"/>
              <a:t> Installment: When Client confirms that all deliverables have been received. </a:t>
            </a:r>
          </a:p>
          <a:p>
            <a:pPr eaLnBrk="1" hangingPunct="1">
              <a:spcAft>
                <a:spcPts val="600"/>
              </a:spcAft>
            </a:pPr>
            <a:r>
              <a:rPr lang="en-US" sz="2000" dirty="0" smtClean="0"/>
              <a:t>For </a:t>
            </a:r>
            <a:r>
              <a:rPr lang="en-US" sz="2000" dirty="0" smtClean="0"/>
              <a:t>Three Quarter final</a:t>
            </a:r>
            <a:r>
              <a:rPr lang="en-US" sz="2000" dirty="0" smtClean="0"/>
              <a:t>-year/</a:t>
            </a:r>
            <a:r>
              <a:rPr lang="en-US" sz="2000" dirty="0" err="1" smtClean="0"/>
              <a:t>honours</a:t>
            </a:r>
            <a:r>
              <a:rPr lang="en-US" sz="2000" dirty="0" smtClean="0"/>
              <a:t>/masters projects the studentship is paid in two installments</a:t>
            </a:r>
          </a:p>
          <a:p>
            <a:pPr lvl="1" eaLnBrk="1" hangingPunct="1">
              <a:spcAft>
                <a:spcPts val="600"/>
              </a:spcAft>
            </a:pPr>
            <a:r>
              <a:rPr lang="en-US" sz="2000" dirty="0" smtClean="0"/>
              <a:t>1</a:t>
            </a:r>
            <a:r>
              <a:rPr lang="en-US" sz="2000" baseline="30000" dirty="0" smtClean="0"/>
              <a:t>st</a:t>
            </a:r>
            <a:r>
              <a:rPr lang="en-US" sz="2000" dirty="0" smtClean="0"/>
              <a:t> Installment: Upon receipt of a project brief signed by all parties</a:t>
            </a:r>
          </a:p>
          <a:p>
            <a:pPr lvl="1" eaLnBrk="1" hangingPunct="1">
              <a:spcAft>
                <a:spcPts val="600"/>
              </a:spcAft>
            </a:pPr>
            <a:r>
              <a:rPr lang="en-US" sz="2000" dirty="0" smtClean="0"/>
              <a:t>2</a:t>
            </a:r>
            <a:r>
              <a:rPr lang="en-US" sz="2000" baseline="30000" dirty="0" smtClean="0"/>
              <a:t>nd</a:t>
            </a:r>
            <a:r>
              <a:rPr lang="en-US" sz="2000" dirty="0" smtClean="0"/>
              <a:t> Installment: When Client confirms that all deliverables have been received. </a:t>
            </a:r>
          </a:p>
          <a:p>
            <a:pPr eaLnBrk="1" hangingPunct="1">
              <a:spcAft>
                <a:spcPts val="600"/>
              </a:spcAft>
            </a:pPr>
            <a:r>
              <a:rPr lang="en-US" sz="2000" b="1" dirty="0" smtClean="0"/>
              <a:t>All payments are contingent on being up to date with monthly reports</a:t>
            </a:r>
          </a:p>
          <a:p>
            <a:pPr lvl="1" eaLnBrk="1" hangingPunct="1">
              <a:spcAft>
                <a:spcPts val="600"/>
              </a:spcAft>
            </a:pPr>
            <a:endParaRPr lang="en-US" sz="2000" dirty="0" smtClean="0"/>
          </a:p>
          <a:p>
            <a:pPr lvl="1" eaLnBrk="1" hangingPunct="1">
              <a:spcAft>
                <a:spcPts val="600"/>
              </a:spcAft>
            </a:pPr>
            <a:endParaRPr lang="en-US" sz="2000" dirty="0" smtClean="0"/>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2487868"/>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p:cNvSpPr>
            <a:spLocks noGrp="1"/>
          </p:cNvSpPr>
          <p:nvPr>
            <p:ph type="title"/>
          </p:nvPr>
        </p:nvSpPr>
        <p:spPr>
          <a:xfrm>
            <a:off x="457200" y="2514600"/>
            <a:ext cx="8229600" cy="1525587"/>
          </a:xfrm>
        </p:spPr>
        <p:txBody>
          <a:bodyPr/>
          <a:lstStyle/>
          <a:p>
            <a:pPr algn="ctr" eaLnBrk="1" hangingPunct="1">
              <a:lnSpc>
                <a:spcPct val="150000"/>
              </a:lnSpc>
            </a:pPr>
            <a:r>
              <a:rPr lang="en-US" sz="3600" b="1" dirty="0" smtClean="0"/>
              <a:t>Report Preparation</a:t>
            </a:r>
          </a:p>
        </p:txBody>
      </p:sp>
      <p:sp>
        <p:nvSpPr>
          <p:cNvPr id="3" name="Rectangle 2"/>
          <p:cNvSpPr/>
          <p:nvPr/>
        </p:nvSpPr>
        <p:spPr>
          <a:xfrm>
            <a:off x="-1587" y="0"/>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endParaRPr lang="en-AU" sz="3200" b="1" dirty="0">
              <a:solidFill>
                <a:schemeClr val="bg1"/>
              </a:solidFill>
              <a:latin typeface="Arial"/>
              <a:cs typeface="Arial"/>
            </a:endParaRPr>
          </a:p>
        </p:txBody>
      </p:sp>
      <p:sp>
        <p:nvSpPr>
          <p:cNvPr id="4" name="Rectangle 3"/>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9085227"/>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Why Prepare a Report?</a:t>
            </a:r>
            <a:endParaRPr lang="en-AU" sz="3200" b="1" dirty="0">
              <a:solidFill>
                <a:schemeClr val="bg1"/>
              </a:solidFill>
              <a:latin typeface="Arial"/>
              <a:cs typeface="Arial"/>
            </a:endParaRPr>
          </a:p>
        </p:txBody>
      </p:sp>
      <p:sp>
        <p:nvSpPr>
          <p:cNvPr id="15363" name="Rectangle 3"/>
          <p:cNvSpPr>
            <a:spLocks noGrp="1" noChangeArrowheads="1"/>
          </p:cNvSpPr>
          <p:nvPr>
            <p:ph type="body" idx="1"/>
          </p:nvPr>
        </p:nvSpPr>
        <p:spPr>
          <a:xfrm>
            <a:off x="457200" y="1440263"/>
            <a:ext cx="8153400" cy="5410200"/>
          </a:xfrm>
        </p:spPr>
        <p:txBody>
          <a:bodyPr>
            <a:normAutofit fontScale="85000" lnSpcReduction="20000"/>
          </a:bodyPr>
          <a:lstStyle/>
          <a:p>
            <a:pPr marL="268288" indent="-268288" eaLnBrk="1" hangingPunct="1">
              <a:spcAft>
                <a:spcPts val="600"/>
              </a:spcAft>
            </a:pPr>
            <a:r>
              <a:rPr lang="en-AU" b="1" dirty="0" smtClean="0"/>
              <a:t>To communicate your project’s motivations, objectives, methods and findings to others </a:t>
            </a:r>
            <a:endParaRPr lang="en-AU" dirty="0" smtClean="0"/>
          </a:p>
          <a:p>
            <a:pPr marL="268288" indent="-268288" eaLnBrk="1" hangingPunct="1">
              <a:spcAft>
                <a:spcPts val="600"/>
              </a:spcAft>
            </a:pPr>
            <a:r>
              <a:rPr lang="en-AU" dirty="0" smtClean="0"/>
              <a:t>Obviously, your report will be marked, but you will find that if you focus on </a:t>
            </a:r>
            <a:r>
              <a:rPr lang="en-AU" i="1" dirty="0" smtClean="0"/>
              <a:t>effective</a:t>
            </a:r>
            <a:r>
              <a:rPr lang="en-AU" dirty="0" smtClean="0"/>
              <a:t> communication, the mark will take care of itself</a:t>
            </a:r>
          </a:p>
          <a:p>
            <a:pPr marL="268288" indent="-268288" eaLnBrk="1" hangingPunct="1">
              <a:spcAft>
                <a:spcPts val="600"/>
              </a:spcAft>
            </a:pPr>
            <a:r>
              <a:rPr lang="en-AU" dirty="0" smtClean="0"/>
              <a:t>When making decisions on whether your report is effective, place yourself in the reader’s shoes;</a:t>
            </a:r>
          </a:p>
          <a:p>
            <a:pPr marL="736600" lvl="1" indent="-268288" eaLnBrk="1" hangingPunct="1">
              <a:spcAft>
                <a:spcPts val="600"/>
              </a:spcAft>
            </a:pPr>
            <a:r>
              <a:rPr lang="en-AU" dirty="0" smtClean="0"/>
              <a:t>Would someone reading this text understand what you are thinking?</a:t>
            </a:r>
          </a:p>
          <a:p>
            <a:pPr marL="736600" lvl="1" indent="-268288" eaLnBrk="1" hangingPunct="1">
              <a:spcAft>
                <a:spcPts val="600"/>
              </a:spcAft>
            </a:pPr>
            <a:r>
              <a:rPr lang="en-AU" dirty="0" smtClean="0"/>
              <a:t>Does this figure or graph convey the information that you wish to convey to the reader effectively?</a:t>
            </a:r>
          </a:p>
          <a:p>
            <a:pPr marL="268288" indent="-268288" eaLnBrk="1" hangingPunct="1">
              <a:spcAft>
                <a:spcPts val="600"/>
              </a:spcAft>
            </a:pPr>
            <a:r>
              <a:rPr lang="en-AU" b="1" dirty="0" smtClean="0"/>
              <a:t>The reader is NOT a mind-reader; all they have to work with is what you provide in the report</a:t>
            </a:r>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6833401"/>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Report Audience</a:t>
            </a:r>
            <a:endParaRPr lang="en-AU" sz="3200" b="1" dirty="0">
              <a:solidFill>
                <a:schemeClr val="bg1"/>
              </a:solidFill>
              <a:latin typeface="Arial"/>
              <a:cs typeface="Arial"/>
            </a:endParaRPr>
          </a:p>
        </p:txBody>
      </p:sp>
      <p:sp>
        <p:nvSpPr>
          <p:cNvPr id="19459" name="Rectangle 3"/>
          <p:cNvSpPr>
            <a:spLocks noGrp="1" noChangeArrowheads="1"/>
          </p:cNvSpPr>
          <p:nvPr>
            <p:ph type="body" idx="1"/>
          </p:nvPr>
        </p:nvSpPr>
        <p:spPr>
          <a:xfrm>
            <a:off x="457200" y="1295400"/>
            <a:ext cx="8229600" cy="5410200"/>
          </a:xfrm>
        </p:spPr>
        <p:txBody>
          <a:bodyPr>
            <a:normAutofit fontScale="85000" lnSpcReduction="20000"/>
          </a:bodyPr>
          <a:lstStyle/>
          <a:p>
            <a:pPr lvl="0">
              <a:spcAft>
                <a:spcPts val="600"/>
              </a:spcAft>
            </a:pPr>
            <a:r>
              <a:rPr lang="en-AU" dirty="0" smtClean="0"/>
              <a:t>When preparing any report, you must take into account the expertise and motivations of the target audience</a:t>
            </a:r>
            <a:endParaRPr lang="en-US" dirty="0" smtClean="0"/>
          </a:p>
          <a:p>
            <a:pPr lvl="0">
              <a:spcAft>
                <a:spcPts val="600"/>
              </a:spcAft>
            </a:pPr>
            <a:r>
              <a:rPr lang="en-AU" dirty="0" smtClean="0"/>
              <a:t>For your report, the audience will include</a:t>
            </a:r>
          </a:p>
          <a:p>
            <a:pPr lvl="1">
              <a:spcAft>
                <a:spcPts val="600"/>
              </a:spcAft>
            </a:pPr>
            <a:r>
              <a:rPr lang="en-US" dirty="0" smtClean="0"/>
              <a:t>Staff at your client enterprise; these staff may have extensive experience, but may not be familiar with specialized techniques</a:t>
            </a:r>
          </a:p>
          <a:p>
            <a:pPr lvl="1">
              <a:spcAft>
                <a:spcPts val="600"/>
              </a:spcAft>
            </a:pPr>
            <a:r>
              <a:rPr lang="en-US" dirty="0" smtClean="0"/>
              <a:t>Management staff at client enterprises; these individuals may or may not have specific expertise</a:t>
            </a:r>
          </a:p>
          <a:p>
            <a:pPr lvl="1">
              <a:spcAft>
                <a:spcPts val="600"/>
              </a:spcAft>
            </a:pPr>
            <a:r>
              <a:rPr lang="en-US" dirty="0" smtClean="0"/>
              <a:t>Recruiting officers at potential employers; these individuals may or may not have specific expertise</a:t>
            </a:r>
          </a:p>
          <a:p>
            <a:pPr lvl="1">
              <a:spcAft>
                <a:spcPts val="600"/>
              </a:spcAft>
            </a:pPr>
            <a:r>
              <a:rPr lang="en-AU" dirty="0" smtClean="0"/>
              <a:t>Academic Staff in your school; experienced researchers and teachers</a:t>
            </a:r>
          </a:p>
          <a:p>
            <a:pPr lvl="1">
              <a:spcAft>
                <a:spcPts val="600"/>
              </a:spcAft>
            </a:pPr>
            <a:r>
              <a:rPr lang="en-AU" dirty="0" smtClean="0"/>
              <a:t>Future students; experience similar to your own</a:t>
            </a:r>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66116"/>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Audience Motivations</a:t>
            </a:r>
            <a:endParaRPr lang="en-AU" sz="3200" b="1" dirty="0">
              <a:solidFill>
                <a:schemeClr val="bg1"/>
              </a:solidFill>
              <a:latin typeface="Arial"/>
              <a:cs typeface="Arial"/>
            </a:endParaRPr>
          </a:p>
        </p:txBody>
      </p:sp>
      <p:sp>
        <p:nvSpPr>
          <p:cNvPr id="21507" name="Rectangle 3"/>
          <p:cNvSpPr>
            <a:spLocks noGrp="1" noChangeArrowheads="1"/>
          </p:cNvSpPr>
          <p:nvPr>
            <p:ph type="body" idx="1"/>
          </p:nvPr>
        </p:nvSpPr>
        <p:spPr>
          <a:xfrm>
            <a:off x="457200" y="1371600"/>
            <a:ext cx="8305800" cy="5105400"/>
          </a:xfrm>
        </p:spPr>
        <p:txBody>
          <a:bodyPr>
            <a:normAutofit fontScale="85000" lnSpcReduction="20000"/>
          </a:bodyPr>
          <a:lstStyle/>
          <a:p>
            <a:pPr lvl="0">
              <a:spcAft>
                <a:spcPts val="552"/>
              </a:spcAft>
            </a:pPr>
            <a:r>
              <a:rPr lang="en-AU" dirty="0" smtClean="0"/>
              <a:t>Implementing your recommendations, or evaluating your recommendations for implementation.</a:t>
            </a:r>
            <a:endParaRPr lang="en-US" dirty="0" smtClean="0"/>
          </a:p>
          <a:p>
            <a:pPr lvl="0">
              <a:spcAft>
                <a:spcPts val="552"/>
              </a:spcAft>
            </a:pPr>
            <a:r>
              <a:rPr lang="en-US" dirty="0" smtClean="0"/>
              <a:t>Deciding whether to support continuing research on the subject</a:t>
            </a:r>
          </a:p>
          <a:p>
            <a:pPr>
              <a:spcAft>
                <a:spcPts val="552"/>
              </a:spcAft>
            </a:pPr>
            <a:r>
              <a:rPr lang="en-AU" dirty="0" smtClean="0"/>
              <a:t>Following up or extending your research</a:t>
            </a:r>
          </a:p>
          <a:p>
            <a:pPr lvl="0">
              <a:spcAft>
                <a:spcPts val="552"/>
              </a:spcAft>
            </a:pPr>
            <a:r>
              <a:rPr lang="en-US" dirty="0" smtClean="0"/>
              <a:t>Determining whether to hire you</a:t>
            </a:r>
          </a:p>
          <a:p>
            <a:pPr lvl="0">
              <a:spcAft>
                <a:spcPts val="552"/>
              </a:spcAft>
            </a:pPr>
            <a:r>
              <a:rPr lang="en-AU" dirty="0" smtClean="0"/>
              <a:t>Determining where you should be assigned in an organisation</a:t>
            </a:r>
          </a:p>
          <a:p>
            <a:pPr lvl="0">
              <a:spcAft>
                <a:spcPts val="552"/>
              </a:spcAft>
            </a:pPr>
            <a:r>
              <a:rPr lang="en-AU" dirty="0" smtClean="0"/>
              <a:t>Comparing your research with research done elsewhere</a:t>
            </a:r>
          </a:p>
          <a:p>
            <a:pPr marL="0" lvl="0" indent="0">
              <a:spcAft>
                <a:spcPts val="552"/>
              </a:spcAft>
              <a:buNone/>
            </a:pPr>
            <a:r>
              <a:rPr lang="en-AU" dirty="0" smtClean="0"/>
              <a:t>And…………..</a:t>
            </a:r>
          </a:p>
          <a:p>
            <a:pPr>
              <a:spcAft>
                <a:spcPts val="552"/>
              </a:spcAft>
            </a:pPr>
            <a:r>
              <a:rPr lang="en-AU" sz="1600" dirty="0"/>
              <a:t>Marking</a:t>
            </a:r>
          </a:p>
          <a:p>
            <a:pPr lvl="0">
              <a:spcAft>
                <a:spcPts val="552"/>
              </a:spcAft>
            </a:pPr>
            <a:endParaRPr lang="en-AU" dirty="0" smtClean="0"/>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6180549"/>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39118"/>
          </a:xfrm>
          <a:prstGeom prst="rect">
            <a:avLst/>
          </a:prstGeom>
          <a:solidFill>
            <a:srgbClr val="00007C"/>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Project Summary</a:t>
            </a:r>
            <a:endParaRPr lang="en-AU" sz="3200" b="1" dirty="0">
              <a:solidFill>
                <a:schemeClr val="bg1"/>
              </a:solidFill>
              <a:latin typeface="Arial"/>
              <a:cs typeface="Arial"/>
            </a:endParaRPr>
          </a:p>
        </p:txBody>
      </p:sp>
      <p:sp>
        <p:nvSpPr>
          <p:cNvPr id="191491" name="Rectangle 3"/>
          <p:cNvSpPr>
            <a:spLocks noGrp="1" noChangeArrowheads="1"/>
          </p:cNvSpPr>
          <p:nvPr>
            <p:ph type="body" idx="1"/>
          </p:nvPr>
        </p:nvSpPr>
        <p:spPr>
          <a:xfrm>
            <a:off x="474863" y="1363843"/>
            <a:ext cx="8305800" cy="5239008"/>
          </a:xfrm>
        </p:spPr>
        <p:txBody>
          <a:bodyPr>
            <a:normAutofit fontScale="77500" lnSpcReduction="20000"/>
          </a:bodyPr>
          <a:lstStyle/>
          <a:p>
            <a:pPr>
              <a:lnSpc>
                <a:spcPct val="110000"/>
              </a:lnSpc>
              <a:spcAft>
                <a:spcPts val="0"/>
              </a:spcAft>
            </a:pPr>
            <a:r>
              <a:rPr lang="en-AU" dirty="0" smtClean="0">
                <a:latin typeface="+mj-lt"/>
              </a:rPr>
              <a:t>In some respects, the most important element of any report</a:t>
            </a:r>
          </a:p>
          <a:p>
            <a:pPr>
              <a:lnSpc>
                <a:spcPct val="110000"/>
              </a:lnSpc>
              <a:spcAft>
                <a:spcPts val="0"/>
              </a:spcAft>
            </a:pPr>
            <a:r>
              <a:rPr lang="en-AU" dirty="0" smtClean="0">
                <a:latin typeface="+mj-lt"/>
              </a:rPr>
              <a:t>For busy readers, the summary may be the only thing they read – it will </a:t>
            </a:r>
            <a:r>
              <a:rPr lang="en-AU" dirty="0" smtClean="0"/>
              <a:t>ALWAYS be the first thing they read</a:t>
            </a:r>
          </a:p>
          <a:p>
            <a:pPr>
              <a:lnSpc>
                <a:spcPct val="110000"/>
              </a:lnSpc>
              <a:spcAft>
                <a:spcPts val="0"/>
              </a:spcAft>
            </a:pPr>
            <a:r>
              <a:rPr lang="en-AU" dirty="0" smtClean="0">
                <a:latin typeface="+mj-lt"/>
              </a:rPr>
              <a:t>The summary must capture the reader’s attention – so take care in preparing it.</a:t>
            </a:r>
          </a:p>
          <a:p>
            <a:pPr>
              <a:lnSpc>
                <a:spcPct val="110000"/>
              </a:lnSpc>
              <a:spcAft>
                <a:spcPts val="0"/>
              </a:spcAft>
            </a:pPr>
            <a:r>
              <a:rPr lang="en-AU" dirty="0" smtClean="0">
                <a:latin typeface="+mj-lt"/>
              </a:rPr>
              <a:t>The summary must provide a clear, concise description of</a:t>
            </a:r>
          </a:p>
          <a:p>
            <a:pPr lvl="1">
              <a:lnSpc>
                <a:spcPct val="110000"/>
              </a:lnSpc>
              <a:spcAft>
                <a:spcPts val="0"/>
              </a:spcAft>
            </a:pPr>
            <a:r>
              <a:rPr lang="en-AU" sz="2600" dirty="0" smtClean="0"/>
              <a:t>The reasons for undertaking the project</a:t>
            </a:r>
          </a:p>
          <a:p>
            <a:pPr lvl="1">
              <a:lnSpc>
                <a:spcPct val="110000"/>
              </a:lnSpc>
              <a:spcAft>
                <a:spcPts val="0"/>
              </a:spcAft>
            </a:pPr>
            <a:r>
              <a:rPr lang="en-AU" sz="2600" dirty="0" smtClean="0">
                <a:latin typeface="+mj-lt"/>
              </a:rPr>
              <a:t>The project objectives</a:t>
            </a:r>
          </a:p>
          <a:p>
            <a:pPr lvl="1">
              <a:lnSpc>
                <a:spcPct val="110000"/>
              </a:lnSpc>
              <a:spcAft>
                <a:spcPts val="0"/>
              </a:spcAft>
            </a:pPr>
            <a:r>
              <a:rPr lang="en-AU" sz="2600" dirty="0" smtClean="0"/>
              <a:t>The methods by which the objectives will be achieved</a:t>
            </a:r>
          </a:p>
          <a:p>
            <a:pPr lvl="1">
              <a:lnSpc>
                <a:spcPct val="110000"/>
              </a:lnSpc>
              <a:spcAft>
                <a:spcPts val="0"/>
              </a:spcAft>
            </a:pPr>
            <a:r>
              <a:rPr lang="en-AU" sz="2600" dirty="0" smtClean="0"/>
              <a:t>Key conclusions and recommendations (highlighting costs of implementation and benefits, advances in the state of the art, novel capabilities or features of a new design, as appropriate)</a:t>
            </a:r>
          </a:p>
          <a:p>
            <a:pPr>
              <a:lnSpc>
                <a:spcPct val="110000"/>
              </a:lnSpc>
              <a:spcAft>
                <a:spcPts val="0"/>
              </a:spcAft>
            </a:pPr>
            <a:r>
              <a:rPr lang="en-AU" dirty="0" smtClean="0"/>
              <a:t>The summary should usually be limited to 250 words (always less than one page)</a:t>
            </a:r>
          </a:p>
        </p:txBody>
      </p:sp>
      <p:sp>
        <p:nvSpPr>
          <p:cNvPr id="5" name="Rectangle 4"/>
          <p:cNvSpPr/>
          <p:nvPr/>
        </p:nvSpPr>
        <p:spPr>
          <a:xfrm>
            <a:off x="0" y="1039119"/>
            <a:ext cx="9144000" cy="93809"/>
          </a:xfrm>
          <a:prstGeom prst="rect">
            <a:avLst/>
          </a:prstGeom>
          <a:solidFill>
            <a:srgbClr val="E9B432"/>
          </a:solidFill>
          <a:ln>
            <a:solidFill>
              <a:srgbClr val="DEB4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870447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EED template 201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CEED template 2017.potx</Template>
  <TotalTime>453</TotalTime>
  <Words>12421</Words>
  <Application>Microsoft Macintosh PowerPoint</Application>
  <PresentationFormat>On-screen Show (4:3)</PresentationFormat>
  <Paragraphs>1048</Paragraphs>
  <Slides>107</Slides>
  <Notes>60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107</vt:i4>
      </vt:variant>
    </vt:vector>
  </HeadingPairs>
  <TitlesOfParts>
    <vt:vector size="110" baseType="lpstr">
      <vt:lpstr>CEED template 2017</vt:lpstr>
      <vt:lpstr>Worksheet</vt:lpstr>
      <vt:lpstr>Microsoft Excel 97 - 2004 Worksheet</vt:lpstr>
      <vt:lpstr>PowerPoint Presentation</vt:lpstr>
      <vt:lpstr>PowerPoint Presentation</vt:lpstr>
      <vt:lpstr>Session 1 Introduction to CEED Projects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Session 2 Project Initiation</vt:lpstr>
      <vt:lpstr>PowerPoint Presentation</vt:lpstr>
      <vt:lpstr>PowerPoint Presentation</vt:lpstr>
      <vt:lpstr>PowerPoint Presentation</vt:lpstr>
      <vt:lpstr>Every statement and conclusion in a professional report must be supported by accepted literature or your results and deductions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Brief Preparation Process</vt:lpstr>
      <vt:lpstr>PowerPoint Presentation</vt:lpstr>
      <vt:lpstr>Session 3 Communication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Preparation is the key to good presentations.</vt:lpstr>
      <vt:lpstr>PowerPoint Presentation</vt:lpstr>
      <vt:lpstr>PowerPoint Presentation</vt:lpstr>
      <vt:lpstr>Confidence!  Confidence derives from preparation.</vt:lpstr>
      <vt:lpstr>Slide 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Inhibition Ratio n Three-dimensional ERS arrays  of Monodisperse Spheres</vt:lpstr>
      <vt:lpstr>Effect of short range order on Inhibition Ratio;  Three-dimensional ERS monodisperse particle arrays</vt:lpstr>
      <vt:lpstr>Session 4 Managing Your Research Project</vt:lpstr>
      <vt:lpstr>PowerPoint Presentation</vt:lpstr>
      <vt:lpstr>PowerPoint Presentation</vt:lpstr>
      <vt:lpstr>It’s your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Report Preparation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Every statement and conclusion in a professional report must be supported by accepted literature or your results and deductions</vt:lpstr>
      <vt:lpstr>PowerPoint Presentation</vt:lpstr>
      <vt:lpstr>PowerPoint Presentation</vt:lpstr>
    </vt:vector>
  </TitlesOfParts>
  <Company>ECM UWA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Jeremy Leggoe</dc:creator>
  <cp:lastModifiedBy>Jeremy Leggoe</cp:lastModifiedBy>
  <cp:revision>30</cp:revision>
  <cp:lastPrinted>2016-12-14T10:11:42Z</cp:lastPrinted>
  <dcterms:created xsi:type="dcterms:W3CDTF">2016-12-02T07:05:41Z</dcterms:created>
  <dcterms:modified xsi:type="dcterms:W3CDTF">2016-12-14T10:50:58Z</dcterms:modified>
</cp:coreProperties>
</file>